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5.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60" r:id="rId4"/>
    <p:sldMasterId id="2147483779" r:id="rId5"/>
  </p:sldMasterIdLst>
  <p:notesMasterIdLst>
    <p:notesMasterId r:id="rId23"/>
  </p:notesMasterIdLst>
  <p:handoutMasterIdLst>
    <p:handoutMasterId r:id="rId24"/>
  </p:handoutMasterIdLst>
  <p:sldIdLst>
    <p:sldId id="296" r:id="rId6"/>
    <p:sldId id="293" r:id="rId7"/>
    <p:sldId id="333" r:id="rId8"/>
    <p:sldId id="334" r:id="rId9"/>
    <p:sldId id="335" r:id="rId10"/>
    <p:sldId id="336" r:id="rId11"/>
    <p:sldId id="337" r:id="rId12"/>
    <p:sldId id="338" r:id="rId13"/>
    <p:sldId id="339" r:id="rId14"/>
    <p:sldId id="340" r:id="rId15"/>
    <p:sldId id="341" r:id="rId16"/>
    <p:sldId id="342" r:id="rId17"/>
    <p:sldId id="343" r:id="rId18"/>
    <p:sldId id="344" r:id="rId19"/>
    <p:sldId id="345" r:id="rId20"/>
    <p:sldId id="346" r:id="rId21"/>
    <p:sldId id="347" r:id="rId22"/>
  </p:sldIdLst>
  <p:sldSz cx="12188825" cy="6858000"/>
  <p:notesSz cx="6858000" cy="9296400"/>
  <p:embeddedFontLst>
    <p:embeddedFont>
      <p:font typeface="Segoe UI" panose="020B0502040204020203" pitchFamily="34" charset="0"/>
      <p:regular r:id="rId25"/>
      <p:bold r:id="rId26"/>
      <p:italic r:id="rId27"/>
      <p:boldItalic r:id="rId28"/>
    </p:embeddedFont>
    <p:embeddedFont>
      <p:font typeface="Segoe Light" panose="020B0604020202020204" charset="0"/>
      <p:regular r:id="rId29"/>
      <p:italic r:id="rId30"/>
    </p:embeddedFont>
    <p:embeddedFont>
      <p:font typeface="Segoe UI Light" panose="020B0502040204020203" pitchFamily="34" charset="0"/>
      <p:regular r:id="rId31"/>
      <p:italic r:id="rId32"/>
    </p:embeddedFont>
    <p:embeddedFont>
      <p:font typeface="Consolas" panose="020B0609020204030204" pitchFamily="49" charset="0"/>
      <p:regular r:id="rId33"/>
      <p:bold r:id="rId34"/>
      <p:italic r:id="rId35"/>
      <p:boldItalic r:id="rId36"/>
    </p:embeddedFont>
    <p:embeddedFont>
      <p:font typeface="Segoe UI Symbol" panose="020B0502040204020203" pitchFamily="34" charset="0"/>
      <p:regular r:id="rId37"/>
    </p:embeddedFont>
  </p:embeddedFontLst>
  <p:custDataLst>
    <p:tags r:id="rId38"/>
  </p:custData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95">
          <p15:clr>
            <a:srgbClr val="A4A3A4"/>
          </p15:clr>
        </p15:guide>
        <p15:guide id="2" orient="horz" pos="719">
          <p15:clr>
            <a:srgbClr val="A4A3A4"/>
          </p15:clr>
        </p15:guide>
        <p15:guide id="3" orient="horz" pos="4166">
          <p15:clr>
            <a:srgbClr val="A4A3A4"/>
          </p15:clr>
        </p15:guide>
        <p15:guide id="4" orient="horz" pos="3937">
          <p15:clr>
            <a:srgbClr val="A4A3A4"/>
          </p15:clr>
        </p15:guide>
        <p15:guide id="5" orient="horz" pos="1068">
          <p15:clr>
            <a:srgbClr val="A4A3A4"/>
          </p15:clr>
        </p15:guide>
        <p15:guide id="6" pos="326">
          <p15:clr>
            <a:srgbClr val="A4A3A4"/>
          </p15:clr>
        </p15:guide>
        <p15:guide id="7" pos="7355">
          <p15:clr>
            <a:srgbClr val="A4A3A4"/>
          </p15:clr>
        </p15:guide>
      </p15:sldGuideLst>
    </p:ext>
    <p:ext uri="{2D200454-40CA-4A62-9FC3-DE9A4176ACB9}">
      <p15:notesGuideLst xmlns:p15="http://schemas.microsoft.com/office/powerpoint/2012/main">
        <p15:guide id="1" orient="horz" pos="2928">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6F6F6F"/>
    <a:srgbClr val="303030"/>
    <a:srgbClr val="474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47" autoAdjust="0"/>
    <p:restoredTop sz="57755" autoAdjust="0"/>
  </p:normalViewPr>
  <p:slideViewPr>
    <p:cSldViewPr snapToGrid="0">
      <p:cViewPr varScale="1">
        <p:scale>
          <a:sx n="53" d="100"/>
          <a:sy n="53" d="100"/>
        </p:scale>
        <p:origin x="2154" y="48"/>
      </p:cViewPr>
      <p:guideLst>
        <p:guide orient="horz" pos="895"/>
        <p:guide orient="horz" pos="719"/>
        <p:guide orient="horz" pos="4166"/>
        <p:guide orient="horz" pos="3937"/>
        <p:guide orient="horz" pos="1068"/>
        <p:guide pos="326"/>
        <p:guide pos="7355"/>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78" d="100"/>
          <a:sy n="78" d="100"/>
        </p:scale>
        <p:origin x="-2622" y="-10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2.fntdata"/><Relationship Id="rId39" Type="http://schemas.openxmlformats.org/officeDocument/2006/relationships/presProps" Target="presProps.xml"/><Relationship Id="rId21" Type="http://schemas.openxmlformats.org/officeDocument/2006/relationships/slide" Target="slides/slide16.xml"/><Relationship Id="rId34" Type="http://schemas.openxmlformats.org/officeDocument/2006/relationships/font" Target="fonts/font10.fntdata"/><Relationship Id="rId42"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5.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gs" Target="tags/tag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C18888-E6B3-4A3F-945F-46D62E3C85D0}"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C4A85A-E702-4E8E-9447-5AC9E2688E93}">
      <dgm:prSet phldrT="[Text]"/>
      <dgm:spPr/>
      <dgm:t>
        <a:bodyPr/>
        <a:lstStyle/>
        <a:p>
          <a:r>
            <a:rPr lang="en-US" dirty="0" smtClean="0"/>
            <a:t>WCF</a:t>
          </a:r>
          <a:endParaRPr lang="en-US" dirty="0"/>
        </a:p>
      </dgm:t>
    </dgm:pt>
    <dgm:pt modelId="{4D41E08F-0657-44AC-983B-81671FD0F257}" type="parTrans" cxnId="{FD9CAA52-82D7-493B-9D9C-0E901BFC91FD}">
      <dgm:prSet/>
      <dgm:spPr/>
      <dgm:t>
        <a:bodyPr/>
        <a:lstStyle/>
        <a:p>
          <a:endParaRPr lang="en-US"/>
        </a:p>
      </dgm:t>
    </dgm:pt>
    <dgm:pt modelId="{79323907-8858-4F49-B7B4-5B051247075B}" type="sibTrans" cxnId="{FD9CAA52-82D7-493B-9D9C-0E901BFC91FD}">
      <dgm:prSet/>
      <dgm:spPr/>
      <dgm:t>
        <a:bodyPr/>
        <a:lstStyle/>
        <a:p>
          <a:endParaRPr lang="en-US"/>
        </a:p>
      </dgm:t>
    </dgm:pt>
    <dgm:pt modelId="{947EF703-BCB5-429B-A365-C1D3BBCB8891}">
      <dgm:prSet phldrT="[Text]"/>
      <dgm:spPr/>
      <dgm:t>
        <a:bodyPr/>
        <a:lstStyle/>
        <a:p>
          <a:r>
            <a:rPr lang="en-US" dirty="0" smtClean="0"/>
            <a:t>Back-end Services</a:t>
          </a:r>
          <a:endParaRPr lang="en-US" dirty="0"/>
        </a:p>
      </dgm:t>
    </dgm:pt>
    <dgm:pt modelId="{CE1224C9-71D3-42B3-8BB9-3DA65496B81D}" type="parTrans" cxnId="{77C542A1-BA68-4EFB-BAC4-9D70FF84BCAB}">
      <dgm:prSet/>
      <dgm:spPr/>
      <dgm:t>
        <a:bodyPr/>
        <a:lstStyle/>
        <a:p>
          <a:endParaRPr lang="en-US"/>
        </a:p>
      </dgm:t>
    </dgm:pt>
    <dgm:pt modelId="{C473EAB2-66C4-4030-9FD7-E8B3D2D3E022}" type="sibTrans" cxnId="{77C542A1-BA68-4EFB-BAC4-9D70FF84BCAB}">
      <dgm:prSet/>
      <dgm:spPr/>
      <dgm:t>
        <a:bodyPr/>
        <a:lstStyle/>
        <a:p>
          <a:endParaRPr lang="en-US"/>
        </a:p>
      </dgm:t>
    </dgm:pt>
    <dgm:pt modelId="{418E581D-4D33-4D1C-8617-3D39338A2D02}">
      <dgm:prSet phldrT="[Text]"/>
      <dgm:spPr/>
      <dgm:t>
        <a:bodyPr/>
        <a:lstStyle/>
        <a:p>
          <a:r>
            <a:rPr lang="en-US" dirty="0" smtClean="0"/>
            <a:t>SOAP, WS-*</a:t>
          </a:r>
          <a:endParaRPr lang="en-US" dirty="0"/>
        </a:p>
      </dgm:t>
    </dgm:pt>
    <dgm:pt modelId="{00FF94DD-E3B6-4DE2-B951-EC68F2BBDDBF}" type="parTrans" cxnId="{FC6E8F75-8D41-4652-802A-E6EA649A0538}">
      <dgm:prSet/>
      <dgm:spPr/>
      <dgm:t>
        <a:bodyPr/>
        <a:lstStyle/>
        <a:p>
          <a:endParaRPr lang="en-US"/>
        </a:p>
      </dgm:t>
    </dgm:pt>
    <dgm:pt modelId="{75882FDE-E0A6-40D5-8D7D-8A9958B97388}" type="sibTrans" cxnId="{FC6E8F75-8D41-4652-802A-E6EA649A0538}">
      <dgm:prSet/>
      <dgm:spPr/>
      <dgm:t>
        <a:bodyPr/>
        <a:lstStyle/>
        <a:p>
          <a:endParaRPr lang="en-US"/>
        </a:p>
      </dgm:t>
    </dgm:pt>
    <dgm:pt modelId="{91749CC0-3C52-4EF3-A6F1-13A55A766978}">
      <dgm:prSet phldrT="[Text]"/>
      <dgm:spPr/>
      <dgm:t>
        <a:bodyPr/>
        <a:lstStyle/>
        <a:p>
          <a:r>
            <a:rPr lang="en-US" dirty="0" smtClean="0"/>
            <a:t>ASP.NET Web API</a:t>
          </a:r>
          <a:endParaRPr lang="en-US" dirty="0"/>
        </a:p>
      </dgm:t>
    </dgm:pt>
    <dgm:pt modelId="{036D4F46-38B1-496E-9951-D70F7AA21544}" type="parTrans" cxnId="{AE08A043-CDE3-4289-9718-1F724EB0CD12}">
      <dgm:prSet/>
      <dgm:spPr/>
      <dgm:t>
        <a:bodyPr/>
        <a:lstStyle/>
        <a:p>
          <a:endParaRPr lang="en-US"/>
        </a:p>
      </dgm:t>
    </dgm:pt>
    <dgm:pt modelId="{FB9BA4AF-673A-4517-9444-4BCF97DB0F3F}" type="sibTrans" cxnId="{AE08A043-CDE3-4289-9718-1F724EB0CD12}">
      <dgm:prSet/>
      <dgm:spPr/>
      <dgm:t>
        <a:bodyPr/>
        <a:lstStyle/>
        <a:p>
          <a:endParaRPr lang="en-US"/>
        </a:p>
      </dgm:t>
    </dgm:pt>
    <dgm:pt modelId="{9F17B568-3C34-45ED-A463-5B7BAA9AC5B2}">
      <dgm:prSet phldrT="[Text]"/>
      <dgm:spPr/>
      <dgm:t>
        <a:bodyPr/>
        <a:lstStyle/>
        <a:p>
          <a:r>
            <a:rPr lang="en-US" dirty="0" smtClean="0"/>
            <a:t>Front-end Services</a:t>
          </a:r>
          <a:endParaRPr lang="en-US" dirty="0"/>
        </a:p>
      </dgm:t>
    </dgm:pt>
    <dgm:pt modelId="{CD39A284-CFAC-4D13-97E6-D48FD951B35E}" type="parTrans" cxnId="{9BDB124F-8D93-4EF6-87C1-8B865D70A1E4}">
      <dgm:prSet/>
      <dgm:spPr/>
      <dgm:t>
        <a:bodyPr/>
        <a:lstStyle/>
        <a:p>
          <a:endParaRPr lang="en-US"/>
        </a:p>
      </dgm:t>
    </dgm:pt>
    <dgm:pt modelId="{ED5F0BE5-F7B4-4A15-B1DB-FC304E290A33}" type="sibTrans" cxnId="{9BDB124F-8D93-4EF6-87C1-8B865D70A1E4}">
      <dgm:prSet/>
      <dgm:spPr/>
      <dgm:t>
        <a:bodyPr/>
        <a:lstStyle/>
        <a:p>
          <a:endParaRPr lang="en-US"/>
        </a:p>
      </dgm:t>
    </dgm:pt>
    <dgm:pt modelId="{1E308909-3458-4AFB-A2C7-D83858B4DFB6}">
      <dgm:prSet phldrT="[Text]"/>
      <dgm:spPr/>
      <dgm:t>
        <a:bodyPr/>
        <a:lstStyle/>
        <a:p>
          <a:r>
            <a:rPr lang="en-US" dirty="0" smtClean="0"/>
            <a:t>Media Types: JSON, XML, form-URL-encoded, custom</a:t>
          </a:r>
          <a:endParaRPr lang="en-US" dirty="0"/>
        </a:p>
      </dgm:t>
    </dgm:pt>
    <dgm:pt modelId="{6D85FC7D-F921-4876-ABB8-4EB0143E9F21}" type="parTrans" cxnId="{60B2724E-E73A-48A4-9B8E-3AD1E95D5271}">
      <dgm:prSet/>
      <dgm:spPr/>
      <dgm:t>
        <a:bodyPr/>
        <a:lstStyle/>
        <a:p>
          <a:endParaRPr lang="en-US"/>
        </a:p>
      </dgm:t>
    </dgm:pt>
    <dgm:pt modelId="{D2983B7B-5AF6-4B1E-B755-BF661F0FFF35}" type="sibTrans" cxnId="{60B2724E-E73A-48A4-9B8E-3AD1E95D5271}">
      <dgm:prSet/>
      <dgm:spPr/>
      <dgm:t>
        <a:bodyPr/>
        <a:lstStyle/>
        <a:p>
          <a:endParaRPr lang="en-US"/>
        </a:p>
      </dgm:t>
    </dgm:pt>
    <dgm:pt modelId="{0E2295DA-C222-4357-9DE0-3A4D5D69BB46}">
      <dgm:prSet phldrT="[Text]"/>
      <dgm:spPr/>
      <dgm:t>
        <a:bodyPr/>
        <a:lstStyle/>
        <a:p>
          <a:r>
            <a:rPr lang="en-US" dirty="0" smtClean="0"/>
            <a:t>Transports: HTTP, TCP, UDP, Queues, </a:t>
          </a:r>
          <a:r>
            <a:rPr lang="en-US" dirty="0" err="1" smtClean="0"/>
            <a:t>WebSockets</a:t>
          </a:r>
          <a:r>
            <a:rPr lang="en-US" dirty="0" smtClean="0"/>
            <a:t>, custom</a:t>
          </a:r>
          <a:endParaRPr lang="en-US" dirty="0"/>
        </a:p>
      </dgm:t>
    </dgm:pt>
    <dgm:pt modelId="{129FAEC2-A513-4C65-92EB-5461CB2BD132}" type="parTrans" cxnId="{0C52D2A6-4236-4F76-8196-2B9DAA5A46A4}">
      <dgm:prSet/>
      <dgm:spPr/>
      <dgm:t>
        <a:bodyPr/>
        <a:lstStyle/>
        <a:p>
          <a:endParaRPr lang="en-US"/>
        </a:p>
      </dgm:t>
    </dgm:pt>
    <dgm:pt modelId="{BD5E5961-1A95-44A0-AA01-5AB0EF2B9CFA}" type="sibTrans" cxnId="{0C52D2A6-4236-4F76-8196-2B9DAA5A46A4}">
      <dgm:prSet/>
      <dgm:spPr/>
      <dgm:t>
        <a:bodyPr/>
        <a:lstStyle/>
        <a:p>
          <a:endParaRPr lang="en-US"/>
        </a:p>
      </dgm:t>
    </dgm:pt>
    <dgm:pt modelId="{22428B5E-4E48-4035-AFCD-518E49C6A393}">
      <dgm:prSet phldrT="[Text]"/>
      <dgm:spPr/>
      <dgm:t>
        <a:bodyPr/>
        <a:lstStyle/>
        <a:p>
          <a:r>
            <a:rPr lang="en-US" dirty="0" smtClean="0"/>
            <a:t>Message patterns: request-reply, one-way, duplex</a:t>
          </a:r>
          <a:endParaRPr lang="en-US" dirty="0"/>
        </a:p>
      </dgm:t>
    </dgm:pt>
    <dgm:pt modelId="{543E335F-4F36-4A80-A3E8-009DC0C04C78}" type="parTrans" cxnId="{DECCA291-2F79-4239-A721-F8171422C5EC}">
      <dgm:prSet/>
      <dgm:spPr/>
      <dgm:t>
        <a:bodyPr/>
        <a:lstStyle/>
        <a:p>
          <a:endParaRPr lang="en-US"/>
        </a:p>
      </dgm:t>
    </dgm:pt>
    <dgm:pt modelId="{363C7E6F-AD7A-466A-8DFF-172FD6232AF6}" type="sibTrans" cxnId="{DECCA291-2F79-4239-A721-F8171422C5EC}">
      <dgm:prSet/>
      <dgm:spPr/>
      <dgm:t>
        <a:bodyPr/>
        <a:lstStyle/>
        <a:p>
          <a:endParaRPr lang="en-US"/>
        </a:p>
      </dgm:t>
    </dgm:pt>
    <dgm:pt modelId="{D6EDBDD1-686E-41B7-B79B-13D35C4D7776}">
      <dgm:prSet phldrT="[Text]"/>
      <dgm:spPr/>
      <dgm:t>
        <a:bodyPr/>
        <a:lstStyle/>
        <a:p>
          <a:r>
            <a:rPr lang="en-US" dirty="0" smtClean="0"/>
            <a:t>Use WCF Web HTTP to add HTTP endpoints to existing WCF services</a:t>
          </a:r>
          <a:endParaRPr lang="en-US" dirty="0"/>
        </a:p>
      </dgm:t>
    </dgm:pt>
    <dgm:pt modelId="{8630CBB8-F8A3-4EF1-A9E1-C96798F4CFE8}" type="parTrans" cxnId="{D8BED489-B8D9-4BEA-8B55-42A8BF514432}">
      <dgm:prSet/>
      <dgm:spPr/>
      <dgm:t>
        <a:bodyPr/>
        <a:lstStyle/>
        <a:p>
          <a:endParaRPr lang="en-US"/>
        </a:p>
      </dgm:t>
    </dgm:pt>
    <dgm:pt modelId="{13E80E52-65D4-473D-8D6D-7D1E42A6A95D}" type="sibTrans" cxnId="{D8BED489-B8D9-4BEA-8B55-42A8BF514432}">
      <dgm:prSet/>
      <dgm:spPr/>
      <dgm:t>
        <a:bodyPr/>
        <a:lstStyle/>
        <a:p>
          <a:endParaRPr lang="en-US"/>
        </a:p>
      </dgm:t>
    </dgm:pt>
    <dgm:pt modelId="{E1662A7E-04FF-42B4-A97C-CC5B741006FA}">
      <dgm:prSet phldrT="[Text]"/>
      <dgm:spPr/>
      <dgm:t>
        <a:bodyPr/>
        <a:lstStyle/>
        <a:p>
          <a:r>
            <a:rPr lang="en-US" dirty="0" smtClean="0"/>
            <a:t>Use WCF Data Services for full </a:t>
          </a:r>
          <a:r>
            <a:rPr lang="en-US" dirty="0" err="1" smtClean="0"/>
            <a:t>OData</a:t>
          </a:r>
          <a:r>
            <a:rPr lang="en-US" dirty="0" smtClean="0"/>
            <a:t> support</a:t>
          </a:r>
          <a:endParaRPr lang="en-US" dirty="0"/>
        </a:p>
      </dgm:t>
    </dgm:pt>
    <dgm:pt modelId="{41D0A000-A944-47DA-9E8D-A7693EAC4EA5}" type="parTrans" cxnId="{C358707F-B9E4-4E80-9324-C74C16E0C214}">
      <dgm:prSet/>
      <dgm:spPr/>
      <dgm:t>
        <a:bodyPr/>
        <a:lstStyle/>
        <a:p>
          <a:endParaRPr lang="en-US"/>
        </a:p>
      </dgm:t>
    </dgm:pt>
    <dgm:pt modelId="{8278A8A6-59EF-4F4C-A1B6-1120D1EC2E42}" type="sibTrans" cxnId="{C358707F-B9E4-4E80-9324-C74C16E0C214}">
      <dgm:prSet/>
      <dgm:spPr/>
      <dgm:t>
        <a:bodyPr/>
        <a:lstStyle/>
        <a:p>
          <a:endParaRPr lang="en-US"/>
        </a:p>
      </dgm:t>
    </dgm:pt>
    <dgm:pt modelId="{F016B6E0-7631-403F-994D-767520C00FF6}">
      <dgm:prSet phldrT="[Text]"/>
      <dgm:spPr/>
      <dgm:t>
        <a:bodyPr/>
        <a:lstStyle/>
        <a:p>
          <a:r>
            <a:rPr lang="en-US" dirty="0" smtClean="0"/>
            <a:t>HTTP only</a:t>
          </a:r>
          <a:endParaRPr lang="en-US" dirty="0"/>
        </a:p>
      </dgm:t>
    </dgm:pt>
    <dgm:pt modelId="{2D12CAE3-AFA4-4BCF-9C46-30A5159A50F3}" type="parTrans" cxnId="{4281BBA6-6DBC-4705-BC3A-99E1228A114B}">
      <dgm:prSet/>
      <dgm:spPr/>
      <dgm:t>
        <a:bodyPr/>
        <a:lstStyle/>
        <a:p>
          <a:endParaRPr lang="en-US"/>
        </a:p>
      </dgm:t>
    </dgm:pt>
    <dgm:pt modelId="{6026073D-37B9-4916-922A-142DD2670D9B}" type="sibTrans" cxnId="{4281BBA6-6DBC-4705-BC3A-99E1228A114B}">
      <dgm:prSet/>
      <dgm:spPr/>
      <dgm:t>
        <a:bodyPr/>
        <a:lstStyle/>
        <a:p>
          <a:endParaRPr lang="en-US"/>
        </a:p>
      </dgm:t>
    </dgm:pt>
    <dgm:pt modelId="{5BA3DD9C-73CD-49C5-81DE-88DE0C5B24C3}">
      <dgm:prSet phldrT="[Text]"/>
      <dgm:spPr/>
      <dgm:t>
        <a:bodyPr/>
        <a:lstStyle/>
        <a:p>
          <a:r>
            <a:rPr lang="en-US" dirty="0" smtClean="0"/>
            <a:t>Request-reply only</a:t>
          </a:r>
          <a:endParaRPr lang="en-US" dirty="0"/>
        </a:p>
      </dgm:t>
    </dgm:pt>
    <dgm:pt modelId="{6C7F887F-D91A-43D2-90FE-8C8F0805935D}" type="parTrans" cxnId="{A80F809C-57D2-4EB9-A448-2893662E89BF}">
      <dgm:prSet/>
      <dgm:spPr/>
      <dgm:t>
        <a:bodyPr/>
        <a:lstStyle/>
        <a:p>
          <a:endParaRPr lang="en-US"/>
        </a:p>
      </dgm:t>
    </dgm:pt>
    <dgm:pt modelId="{9292A80B-E2C2-4850-9473-855E6F8DDF6C}" type="sibTrans" cxnId="{A80F809C-57D2-4EB9-A448-2893662E89BF}">
      <dgm:prSet/>
      <dgm:spPr/>
      <dgm:t>
        <a:bodyPr/>
        <a:lstStyle/>
        <a:p>
          <a:endParaRPr lang="en-US"/>
        </a:p>
      </dgm:t>
    </dgm:pt>
    <dgm:pt modelId="{A616F9A7-C32B-4CA8-94D0-1A02A9016BF7}">
      <dgm:prSet phldrT="[Text]"/>
      <dgm:spPr/>
      <dgm:t>
        <a:bodyPr/>
        <a:lstStyle/>
        <a:p>
          <a:r>
            <a:rPr lang="en-US" dirty="0" smtClean="0"/>
            <a:t>REST, resource-centric</a:t>
          </a:r>
          <a:endParaRPr lang="en-US" dirty="0"/>
        </a:p>
      </dgm:t>
    </dgm:pt>
    <dgm:pt modelId="{1E731B29-67A7-4822-9229-E629DA6B0464}" type="parTrans" cxnId="{D938E3A1-AF94-4F4D-A225-AA10754688CD}">
      <dgm:prSet/>
      <dgm:spPr/>
      <dgm:t>
        <a:bodyPr/>
        <a:lstStyle/>
        <a:p>
          <a:endParaRPr lang="en-US"/>
        </a:p>
      </dgm:t>
    </dgm:pt>
    <dgm:pt modelId="{CE130D26-6856-4039-A6EE-90C66916BE64}" type="sibTrans" cxnId="{D938E3A1-AF94-4F4D-A225-AA10754688CD}">
      <dgm:prSet/>
      <dgm:spPr/>
      <dgm:t>
        <a:bodyPr/>
        <a:lstStyle/>
        <a:p>
          <a:endParaRPr lang="en-US"/>
        </a:p>
      </dgm:t>
    </dgm:pt>
    <dgm:pt modelId="{591EE327-CDCB-49F3-8AE5-1109FD1BB2DB}">
      <dgm:prSet phldrT="[Text]"/>
      <dgm:spPr/>
      <dgm:t>
        <a:bodyPr/>
        <a:lstStyle/>
        <a:p>
          <a:r>
            <a:rPr lang="en-US" dirty="0" smtClean="0"/>
            <a:t>Use </a:t>
          </a:r>
          <a:r>
            <a:rPr lang="en-US" dirty="0" err="1" smtClean="0"/>
            <a:t>SignalR</a:t>
          </a:r>
          <a:r>
            <a:rPr lang="en-US" dirty="0" smtClean="0"/>
            <a:t> for asynchronous signaling (polling, long-polling, </a:t>
          </a:r>
          <a:r>
            <a:rPr lang="en-US" dirty="0" err="1" smtClean="0"/>
            <a:t>WebSockets</a:t>
          </a:r>
          <a:r>
            <a:rPr lang="en-US" dirty="0" smtClean="0"/>
            <a:t>)</a:t>
          </a:r>
          <a:endParaRPr lang="en-US" dirty="0"/>
        </a:p>
      </dgm:t>
    </dgm:pt>
    <dgm:pt modelId="{2476335E-5328-4399-BFC2-3F573FB30030}" type="parTrans" cxnId="{31C384CB-4D22-40FB-95CD-0FBEDB2DC7B3}">
      <dgm:prSet/>
      <dgm:spPr/>
      <dgm:t>
        <a:bodyPr/>
        <a:lstStyle/>
        <a:p>
          <a:endParaRPr lang="en-US"/>
        </a:p>
      </dgm:t>
    </dgm:pt>
    <dgm:pt modelId="{761864A2-741A-4617-8D0D-C2E03C21BDC4}" type="sibTrans" cxnId="{31C384CB-4D22-40FB-95CD-0FBEDB2DC7B3}">
      <dgm:prSet/>
      <dgm:spPr/>
      <dgm:t>
        <a:bodyPr/>
        <a:lstStyle/>
        <a:p>
          <a:endParaRPr lang="en-US"/>
        </a:p>
      </dgm:t>
    </dgm:pt>
    <dgm:pt modelId="{80066836-629D-4447-BC9B-6290547F04C6}" type="pres">
      <dgm:prSet presAssocID="{36C18888-E6B3-4A3F-945F-46D62E3C85D0}" presName="Name0" presStyleCnt="0">
        <dgm:presLayoutVars>
          <dgm:dir/>
          <dgm:animLvl val="lvl"/>
          <dgm:resizeHandles val="exact"/>
        </dgm:presLayoutVars>
      </dgm:prSet>
      <dgm:spPr/>
      <dgm:t>
        <a:bodyPr/>
        <a:lstStyle/>
        <a:p>
          <a:endParaRPr lang="en-US"/>
        </a:p>
      </dgm:t>
    </dgm:pt>
    <dgm:pt modelId="{B0D32504-27CC-4C91-A891-ED0AF413ADD0}" type="pres">
      <dgm:prSet presAssocID="{B0C4A85A-E702-4E8E-9447-5AC9E2688E93}" presName="composite" presStyleCnt="0"/>
      <dgm:spPr/>
    </dgm:pt>
    <dgm:pt modelId="{F8789EDF-5455-4FD3-B800-A9981BAD921C}" type="pres">
      <dgm:prSet presAssocID="{B0C4A85A-E702-4E8E-9447-5AC9E2688E93}" presName="parTx" presStyleLbl="alignNode1" presStyleIdx="0" presStyleCnt="2">
        <dgm:presLayoutVars>
          <dgm:chMax val="0"/>
          <dgm:chPref val="0"/>
          <dgm:bulletEnabled val="1"/>
        </dgm:presLayoutVars>
      </dgm:prSet>
      <dgm:spPr/>
      <dgm:t>
        <a:bodyPr/>
        <a:lstStyle/>
        <a:p>
          <a:endParaRPr lang="en-US"/>
        </a:p>
      </dgm:t>
    </dgm:pt>
    <dgm:pt modelId="{565730E6-76D9-4992-B2E0-04BDA4E0175C}" type="pres">
      <dgm:prSet presAssocID="{B0C4A85A-E702-4E8E-9447-5AC9E2688E93}" presName="desTx" presStyleLbl="alignAccFollowNode1" presStyleIdx="0" presStyleCnt="2">
        <dgm:presLayoutVars>
          <dgm:bulletEnabled val="1"/>
        </dgm:presLayoutVars>
      </dgm:prSet>
      <dgm:spPr/>
      <dgm:t>
        <a:bodyPr/>
        <a:lstStyle/>
        <a:p>
          <a:endParaRPr lang="en-US"/>
        </a:p>
      </dgm:t>
    </dgm:pt>
    <dgm:pt modelId="{3A022004-51CA-4F97-A237-7ED1CCCE0B0D}" type="pres">
      <dgm:prSet presAssocID="{79323907-8858-4F49-B7B4-5B051247075B}" presName="space" presStyleCnt="0"/>
      <dgm:spPr/>
    </dgm:pt>
    <dgm:pt modelId="{B05C9545-89C1-4942-815E-A597570E7F7E}" type="pres">
      <dgm:prSet presAssocID="{91749CC0-3C52-4EF3-A6F1-13A55A766978}" presName="composite" presStyleCnt="0"/>
      <dgm:spPr/>
    </dgm:pt>
    <dgm:pt modelId="{ADB5FD3D-3BF3-46B4-95A4-25246B247C52}" type="pres">
      <dgm:prSet presAssocID="{91749CC0-3C52-4EF3-A6F1-13A55A766978}" presName="parTx" presStyleLbl="alignNode1" presStyleIdx="1" presStyleCnt="2">
        <dgm:presLayoutVars>
          <dgm:chMax val="0"/>
          <dgm:chPref val="0"/>
          <dgm:bulletEnabled val="1"/>
        </dgm:presLayoutVars>
      </dgm:prSet>
      <dgm:spPr/>
      <dgm:t>
        <a:bodyPr/>
        <a:lstStyle/>
        <a:p>
          <a:endParaRPr lang="en-US"/>
        </a:p>
      </dgm:t>
    </dgm:pt>
    <dgm:pt modelId="{3BBE0E96-597D-436E-85B6-BD788570DDC6}" type="pres">
      <dgm:prSet presAssocID="{91749CC0-3C52-4EF3-A6F1-13A55A766978}" presName="desTx" presStyleLbl="alignAccFollowNode1" presStyleIdx="1" presStyleCnt="2">
        <dgm:presLayoutVars>
          <dgm:bulletEnabled val="1"/>
        </dgm:presLayoutVars>
      </dgm:prSet>
      <dgm:spPr/>
      <dgm:t>
        <a:bodyPr/>
        <a:lstStyle/>
        <a:p>
          <a:endParaRPr lang="en-US"/>
        </a:p>
      </dgm:t>
    </dgm:pt>
  </dgm:ptLst>
  <dgm:cxnLst>
    <dgm:cxn modelId="{D938E3A1-AF94-4F4D-A225-AA10754688CD}" srcId="{91749CC0-3C52-4EF3-A6F1-13A55A766978}" destId="{A616F9A7-C32B-4CA8-94D0-1A02A9016BF7}" srcOrd="4" destOrd="0" parTransId="{1E731B29-67A7-4822-9229-E629DA6B0464}" sibTransId="{CE130D26-6856-4039-A6EE-90C66916BE64}"/>
    <dgm:cxn modelId="{86F651FC-247C-4E76-8FF2-CFF4372B9209}" type="presOf" srcId="{418E581D-4D33-4D1C-8617-3D39338A2D02}" destId="{565730E6-76D9-4992-B2E0-04BDA4E0175C}" srcOrd="0" destOrd="1" presId="urn:microsoft.com/office/officeart/2005/8/layout/hList1"/>
    <dgm:cxn modelId="{43811874-B4C6-4D5D-80D0-D92EBBD3E907}" type="presOf" srcId="{22428B5E-4E48-4035-AFCD-518E49C6A393}" destId="{565730E6-76D9-4992-B2E0-04BDA4E0175C}" srcOrd="0" destOrd="3" presId="urn:microsoft.com/office/officeart/2005/8/layout/hList1"/>
    <dgm:cxn modelId="{60B2724E-E73A-48A4-9B8E-3AD1E95D5271}" srcId="{91749CC0-3C52-4EF3-A6F1-13A55A766978}" destId="{1E308909-3458-4AFB-A2C7-D83858B4DFB6}" srcOrd="1" destOrd="0" parTransId="{6D85FC7D-F921-4876-ABB8-4EB0143E9F21}" sibTransId="{D2983B7B-5AF6-4B1E-B755-BF661F0FFF35}"/>
    <dgm:cxn modelId="{A7E7E496-E959-4184-A22A-83CD5DBA1B82}" type="presOf" srcId="{B0C4A85A-E702-4E8E-9447-5AC9E2688E93}" destId="{F8789EDF-5455-4FD3-B800-A9981BAD921C}" srcOrd="0" destOrd="0" presId="urn:microsoft.com/office/officeart/2005/8/layout/hList1"/>
    <dgm:cxn modelId="{D5D834E6-742E-4BF4-80A8-80B1DC5E9810}" type="presOf" srcId="{0E2295DA-C222-4357-9DE0-3A4D5D69BB46}" destId="{565730E6-76D9-4992-B2E0-04BDA4E0175C}" srcOrd="0" destOrd="2" presId="urn:microsoft.com/office/officeart/2005/8/layout/hList1"/>
    <dgm:cxn modelId="{FC6E8F75-8D41-4652-802A-E6EA649A0538}" srcId="{B0C4A85A-E702-4E8E-9447-5AC9E2688E93}" destId="{418E581D-4D33-4D1C-8617-3D39338A2D02}" srcOrd="1" destOrd="0" parTransId="{00FF94DD-E3B6-4DE2-B951-EC68F2BBDDBF}" sibTransId="{75882FDE-E0A6-40D5-8D7D-8A9958B97388}"/>
    <dgm:cxn modelId="{9093A1AD-87A8-434E-8577-D24624E9ED99}" type="presOf" srcId="{91749CC0-3C52-4EF3-A6F1-13A55A766978}" destId="{ADB5FD3D-3BF3-46B4-95A4-25246B247C52}" srcOrd="0" destOrd="0" presId="urn:microsoft.com/office/officeart/2005/8/layout/hList1"/>
    <dgm:cxn modelId="{FD9CAA52-82D7-493B-9D9C-0E901BFC91FD}" srcId="{36C18888-E6B3-4A3F-945F-46D62E3C85D0}" destId="{B0C4A85A-E702-4E8E-9447-5AC9E2688E93}" srcOrd="0" destOrd="0" parTransId="{4D41E08F-0657-44AC-983B-81671FD0F257}" sibTransId="{79323907-8858-4F49-B7B4-5B051247075B}"/>
    <dgm:cxn modelId="{0C52D2A6-4236-4F76-8196-2B9DAA5A46A4}" srcId="{B0C4A85A-E702-4E8E-9447-5AC9E2688E93}" destId="{0E2295DA-C222-4357-9DE0-3A4D5D69BB46}" srcOrd="2" destOrd="0" parTransId="{129FAEC2-A513-4C65-92EB-5461CB2BD132}" sibTransId="{BD5E5961-1A95-44A0-AA01-5AB0EF2B9CFA}"/>
    <dgm:cxn modelId="{AE08A043-CDE3-4289-9718-1F724EB0CD12}" srcId="{36C18888-E6B3-4A3F-945F-46D62E3C85D0}" destId="{91749CC0-3C52-4EF3-A6F1-13A55A766978}" srcOrd="1" destOrd="0" parTransId="{036D4F46-38B1-496E-9951-D70F7AA21544}" sibTransId="{FB9BA4AF-673A-4517-9444-4BCF97DB0F3F}"/>
    <dgm:cxn modelId="{DECCA291-2F79-4239-A721-F8171422C5EC}" srcId="{B0C4A85A-E702-4E8E-9447-5AC9E2688E93}" destId="{22428B5E-4E48-4035-AFCD-518E49C6A393}" srcOrd="3" destOrd="0" parTransId="{543E335F-4F36-4A80-A3E8-009DC0C04C78}" sibTransId="{363C7E6F-AD7A-466A-8DFF-172FD6232AF6}"/>
    <dgm:cxn modelId="{9BDB124F-8D93-4EF6-87C1-8B865D70A1E4}" srcId="{91749CC0-3C52-4EF3-A6F1-13A55A766978}" destId="{9F17B568-3C34-45ED-A463-5B7BAA9AC5B2}" srcOrd="0" destOrd="0" parTransId="{CD39A284-CFAC-4D13-97E6-D48FD951B35E}" sibTransId="{ED5F0BE5-F7B4-4A15-B1DB-FC304E290A33}"/>
    <dgm:cxn modelId="{7140E50D-BB4A-4746-8579-A40F7D8D3967}" type="presOf" srcId="{F016B6E0-7631-403F-994D-767520C00FF6}" destId="{3BBE0E96-597D-436E-85B6-BD788570DDC6}" srcOrd="0" destOrd="2" presId="urn:microsoft.com/office/officeart/2005/8/layout/hList1"/>
    <dgm:cxn modelId="{31C384CB-4D22-40FB-95CD-0FBEDB2DC7B3}" srcId="{91749CC0-3C52-4EF3-A6F1-13A55A766978}" destId="{591EE327-CDCB-49F3-8AE5-1109FD1BB2DB}" srcOrd="5" destOrd="0" parTransId="{2476335E-5328-4399-BFC2-3F573FB30030}" sibTransId="{761864A2-741A-4617-8D0D-C2E03C21BDC4}"/>
    <dgm:cxn modelId="{FC76B62B-45FD-4076-8924-1F76B46FF81E}" type="presOf" srcId="{D6EDBDD1-686E-41B7-B79B-13D35C4D7776}" destId="{565730E6-76D9-4992-B2E0-04BDA4E0175C}" srcOrd="0" destOrd="4" presId="urn:microsoft.com/office/officeart/2005/8/layout/hList1"/>
    <dgm:cxn modelId="{A573707A-9A0C-418B-A61E-5658831D730F}" type="presOf" srcId="{591EE327-CDCB-49F3-8AE5-1109FD1BB2DB}" destId="{3BBE0E96-597D-436E-85B6-BD788570DDC6}" srcOrd="0" destOrd="5" presId="urn:microsoft.com/office/officeart/2005/8/layout/hList1"/>
    <dgm:cxn modelId="{C358707F-B9E4-4E80-9324-C74C16E0C214}" srcId="{B0C4A85A-E702-4E8E-9447-5AC9E2688E93}" destId="{E1662A7E-04FF-42B4-A97C-CC5B741006FA}" srcOrd="5" destOrd="0" parTransId="{41D0A000-A944-47DA-9E8D-A7693EAC4EA5}" sibTransId="{8278A8A6-59EF-4F4C-A1B6-1120D1EC2E42}"/>
    <dgm:cxn modelId="{663F4A63-AA29-40FC-B269-374A2AFD0C8B}" type="presOf" srcId="{5BA3DD9C-73CD-49C5-81DE-88DE0C5B24C3}" destId="{3BBE0E96-597D-436E-85B6-BD788570DDC6}" srcOrd="0" destOrd="3" presId="urn:microsoft.com/office/officeart/2005/8/layout/hList1"/>
    <dgm:cxn modelId="{609AB06C-4324-4269-9313-BE2746D5D02A}" type="presOf" srcId="{E1662A7E-04FF-42B4-A97C-CC5B741006FA}" destId="{565730E6-76D9-4992-B2E0-04BDA4E0175C}" srcOrd="0" destOrd="5" presId="urn:microsoft.com/office/officeart/2005/8/layout/hList1"/>
    <dgm:cxn modelId="{A80F809C-57D2-4EB9-A448-2893662E89BF}" srcId="{91749CC0-3C52-4EF3-A6F1-13A55A766978}" destId="{5BA3DD9C-73CD-49C5-81DE-88DE0C5B24C3}" srcOrd="3" destOrd="0" parTransId="{6C7F887F-D91A-43D2-90FE-8C8F0805935D}" sibTransId="{9292A80B-E2C2-4850-9473-855E6F8DDF6C}"/>
    <dgm:cxn modelId="{D8BED489-B8D9-4BEA-8B55-42A8BF514432}" srcId="{B0C4A85A-E702-4E8E-9447-5AC9E2688E93}" destId="{D6EDBDD1-686E-41B7-B79B-13D35C4D7776}" srcOrd="4" destOrd="0" parTransId="{8630CBB8-F8A3-4EF1-A9E1-C96798F4CFE8}" sibTransId="{13E80E52-65D4-473D-8D6D-7D1E42A6A95D}"/>
    <dgm:cxn modelId="{77C542A1-BA68-4EFB-BAC4-9D70FF84BCAB}" srcId="{B0C4A85A-E702-4E8E-9447-5AC9E2688E93}" destId="{947EF703-BCB5-429B-A365-C1D3BBCB8891}" srcOrd="0" destOrd="0" parTransId="{CE1224C9-71D3-42B3-8BB9-3DA65496B81D}" sibTransId="{C473EAB2-66C4-4030-9FD7-E8B3D2D3E022}"/>
    <dgm:cxn modelId="{4281BBA6-6DBC-4705-BC3A-99E1228A114B}" srcId="{91749CC0-3C52-4EF3-A6F1-13A55A766978}" destId="{F016B6E0-7631-403F-994D-767520C00FF6}" srcOrd="2" destOrd="0" parTransId="{2D12CAE3-AFA4-4BCF-9C46-30A5159A50F3}" sibTransId="{6026073D-37B9-4916-922A-142DD2670D9B}"/>
    <dgm:cxn modelId="{6661D8A9-145D-4902-9913-E253151FFECF}" type="presOf" srcId="{947EF703-BCB5-429B-A365-C1D3BBCB8891}" destId="{565730E6-76D9-4992-B2E0-04BDA4E0175C}" srcOrd="0" destOrd="0" presId="urn:microsoft.com/office/officeart/2005/8/layout/hList1"/>
    <dgm:cxn modelId="{96FA0044-8C5E-4FD2-AEF0-89BD1AD17AC8}" type="presOf" srcId="{A616F9A7-C32B-4CA8-94D0-1A02A9016BF7}" destId="{3BBE0E96-597D-436E-85B6-BD788570DDC6}" srcOrd="0" destOrd="4" presId="urn:microsoft.com/office/officeart/2005/8/layout/hList1"/>
    <dgm:cxn modelId="{5D92951A-1FCF-41C6-AB95-188110820790}" type="presOf" srcId="{9F17B568-3C34-45ED-A463-5B7BAA9AC5B2}" destId="{3BBE0E96-597D-436E-85B6-BD788570DDC6}" srcOrd="0" destOrd="0" presId="urn:microsoft.com/office/officeart/2005/8/layout/hList1"/>
    <dgm:cxn modelId="{584D3D01-361F-4CB9-8D0B-B31C0B8B61F0}" type="presOf" srcId="{1E308909-3458-4AFB-A2C7-D83858B4DFB6}" destId="{3BBE0E96-597D-436E-85B6-BD788570DDC6}" srcOrd="0" destOrd="1" presId="urn:microsoft.com/office/officeart/2005/8/layout/hList1"/>
    <dgm:cxn modelId="{1848BEF0-5F9F-497D-AEA0-A646E8FF8244}" type="presOf" srcId="{36C18888-E6B3-4A3F-945F-46D62E3C85D0}" destId="{80066836-629D-4447-BC9B-6290547F04C6}" srcOrd="0" destOrd="0" presId="urn:microsoft.com/office/officeart/2005/8/layout/hList1"/>
    <dgm:cxn modelId="{FA810F3E-621D-4F24-A137-D15B0590E204}" type="presParOf" srcId="{80066836-629D-4447-BC9B-6290547F04C6}" destId="{B0D32504-27CC-4C91-A891-ED0AF413ADD0}" srcOrd="0" destOrd="0" presId="urn:microsoft.com/office/officeart/2005/8/layout/hList1"/>
    <dgm:cxn modelId="{FAA87574-D469-459F-9F45-CC12045D7C8D}" type="presParOf" srcId="{B0D32504-27CC-4C91-A891-ED0AF413ADD0}" destId="{F8789EDF-5455-4FD3-B800-A9981BAD921C}" srcOrd="0" destOrd="0" presId="urn:microsoft.com/office/officeart/2005/8/layout/hList1"/>
    <dgm:cxn modelId="{0C3C1855-216D-4B83-BC09-E3F33A1DC3DB}" type="presParOf" srcId="{B0D32504-27CC-4C91-A891-ED0AF413ADD0}" destId="{565730E6-76D9-4992-B2E0-04BDA4E0175C}" srcOrd="1" destOrd="0" presId="urn:microsoft.com/office/officeart/2005/8/layout/hList1"/>
    <dgm:cxn modelId="{9DFF0384-6519-4579-ABAB-0F06C5F9FB89}" type="presParOf" srcId="{80066836-629D-4447-BC9B-6290547F04C6}" destId="{3A022004-51CA-4F97-A237-7ED1CCCE0B0D}" srcOrd="1" destOrd="0" presId="urn:microsoft.com/office/officeart/2005/8/layout/hList1"/>
    <dgm:cxn modelId="{CDBCAE58-B4D8-4ADF-990A-30616617EBFE}" type="presParOf" srcId="{80066836-629D-4447-BC9B-6290547F04C6}" destId="{B05C9545-89C1-4942-815E-A597570E7F7E}" srcOrd="2" destOrd="0" presId="urn:microsoft.com/office/officeart/2005/8/layout/hList1"/>
    <dgm:cxn modelId="{1D6D5F1B-176A-4624-8046-1C04E47C714E}" type="presParOf" srcId="{B05C9545-89C1-4942-815E-A597570E7F7E}" destId="{ADB5FD3D-3BF3-46B4-95A4-25246B247C52}" srcOrd="0" destOrd="0" presId="urn:microsoft.com/office/officeart/2005/8/layout/hList1"/>
    <dgm:cxn modelId="{304051AA-47A0-4DFA-9A5F-C28AC35422CE}" type="presParOf" srcId="{B05C9545-89C1-4942-815E-A597570E7F7E}" destId="{3BBE0E96-597D-436E-85B6-BD788570DDC6}"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789EDF-5455-4FD3-B800-A9981BAD921C}">
      <dsp:nvSpPr>
        <dsp:cNvPr id="0" name=""/>
        <dsp:cNvSpPr/>
      </dsp:nvSpPr>
      <dsp:spPr>
        <a:xfrm>
          <a:off x="39" y="170233"/>
          <a:ext cx="3797104" cy="5760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lvl="0" algn="ctr" defTabSz="889000">
            <a:lnSpc>
              <a:spcPct val="90000"/>
            </a:lnSpc>
            <a:spcBef>
              <a:spcPct val="0"/>
            </a:spcBef>
            <a:spcAft>
              <a:spcPct val="35000"/>
            </a:spcAft>
          </a:pPr>
          <a:r>
            <a:rPr lang="en-US" sz="2000" kern="1200" dirty="0" smtClean="0"/>
            <a:t>WCF</a:t>
          </a:r>
          <a:endParaRPr lang="en-US" sz="2000" kern="1200" dirty="0"/>
        </a:p>
      </dsp:txBody>
      <dsp:txXfrm>
        <a:off x="39" y="170233"/>
        <a:ext cx="3797104" cy="576000"/>
      </dsp:txXfrm>
    </dsp:sp>
    <dsp:sp modelId="{565730E6-76D9-4992-B2E0-04BDA4E0175C}">
      <dsp:nvSpPr>
        <dsp:cNvPr id="0" name=""/>
        <dsp:cNvSpPr/>
      </dsp:nvSpPr>
      <dsp:spPr>
        <a:xfrm>
          <a:off x="39" y="746233"/>
          <a:ext cx="3797104" cy="395279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smtClean="0"/>
            <a:t>Back-end Services</a:t>
          </a:r>
          <a:endParaRPr lang="en-US" sz="2000" kern="1200" dirty="0"/>
        </a:p>
        <a:p>
          <a:pPr marL="228600" lvl="1" indent="-228600" algn="l" defTabSz="889000">
            <a:lnSpc>
              <a:spcPct val="90000"/>
            </a:lnSpc>
            <a:spcBef>
              <a:spcPct val="0"/>
            </a:spcBef>
            <a:spcAft>
              <a:spcPct val="15000"/>
            </a:spcAft>
            <a:buChar char="••"/>
          </a:pPr>
          <a:r>
            <a:rPr lang="en-US" sz="2000" kern="1200" dirty="0" smtClean="0"/>
            <a:t>SOAP, WS-*</a:t>
          </a:r>
          <a:endParaRPr lang="en-US" sz="2000" kern="1200" dirty="0"/>
        </a:p>
        <a:p>
          <a:pPr marL="228600" lvl="1" indent="-228600" algn="l" defTabSz="889000">
            <a:lnSpc>
              <a:spcPct val="90000"/>
            </a:lnSpc>
            <a:spcBef>
              <a:spcPct val="0"/>
            </a:spcBef>
            <a:spcAft>
              <a:spcPct val="15000"/>
            </a:spcAft>
            <a:buChar char="••"/>
          </a:pPr>
          <a:r>
            <a:rPr lang="en-US" sz="2000" kern="1200" dirty="0" smtClean="0"/>
            <a:t>Transports: HTTP, TCP, UDP, Queues, </a:t>
          </a:r>
          <a:r>
            <a:rPr lang="en-US" sz="2000" kern="1200" dirty="0" err="1" smtClean="0"/>
            <a:t>WebSockets</a:t>
          </a:r>
          <a:r>
            <a:rPr lang="en-US" sz="2000" kern="1200" dirty="0" smtClean="0"/>
            <a:t>, custom</a:t>
          </a:r>
          <a:endParaRPr lang="en-US" sz="2000" kern="1200" dirty="0"/>
        </a:p>
        <a:p>
          <a:pPr marL="228600" lvl="1" indent="-228600" algn="l" defTabSz="889000">
            <a:lnSpc>
              <a:spcPct val="90000"/>
            </a:lnSpc>
            <a:spcBef>
              <a:spcPct val="0"/>
            </a:spcBef>
            <a:spcAft>
              <a:spcPct val="15000"/>
            </a:spcAft>
            <a:buChar char="••"/>
          </a:pPr>
          <a:r>
            <a:rPr lang="en-US" sz="2000" kern="1200" dirty="0" smtClean="0"/>
            <a:t>Message patterns: request-reply, one-way, duplex</a:t>
          </a:r>
          <a:endParaRPr lang="en-US" sz="2000" kern="1200" dirty="0"/>
        </a:p>
        <a:p>
          <a:pPr marL="228600" lvl="1" indent="-228600" algn="l" defTabSz="889000">
            <a:lnSpc>
              <a:spcPct val="90000"/>
            </a:lnSpc>
            <a:spcBef>
              <a:spcPct val="0"/>
            </a:spcBef>
            <a:spcAft>
              <a:spcPct val="15000"/>
            </a:spcAft>
            <a:buChar char="••"/>
          </a:pPr>
          <a:r>
            <a:rPr lang="en-US" sz="2000" kern="1200" dirty="0" smtClean="0"/>
            <a:t>Use WCF Web HTTP to add HTTP endpoints to existing WCF services</a:t>
          </a:r>
          <a:endParaRPr lang="en-US" sz="2000" kern="1200" dirty="0"/>
        </a:p>
        <a:p>
          <a:pPr marL="228600" lvl="1" indent="-228600" algn="l" defTabSz="889000">
            <a:lnSpc>
              <a:spcPct val="90000"/>
            </a:lnSpc>
            <a:spcBef>
              <a:spcPct val="0"/>
            </a:spcBef>
            <a:spcAft>
              <a:spcPct val="15000"/>
            </a:spcAft>
            <a:buChar char="••"/>
          </a:pPr>
          <a:r>
            <a:rPr lang="en-US" sz="2000" kern="1200" dirty="0" smtClean="0"/>
            <a:t>Use WCF Data Services for full </a:t>
          </a:r>
          <a:r>
            <a:rPr lang="en-US" sz="2000" kern="1200" dirty="0" err="1" smtClean="0"/>
            <a:t>OData</a:t>
          </a:r>
          <a:r>
            <a:rPr lang="en-US" sz="2000" kern="1200" dirty="0" smtClean="0"/>
            <a:t> support</a:t>
          </a:r>
          <a:endParaRPr lang="en-US" sz="2000" kern="1200" dirty="0"/>
        </a:p>
      </dsp:txBody>
      <dsp:txXfrm>
        <a:off x="39" y="746233"/>
        <a:ext cx="3797104" cy="3952799"/>
      </dsp:txXfrm>
    </dsp:sp>
    <dsp:sp modelId="{ADB5FD3D-3BF3-46B4-95A4-25246B247C52}">
      <dsp:nvSpPr>
        <dsp:cNvPr id="0" name=""/>
        <dsp:cNvSpPr/>
      </dsp:nvSpPr>
      <dsp:spPr>
        <a:xfrm>
          <a:off x="4328738" y="170233"/>
          <a:ext cx="3797104" cy="5760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lvl="0" algn="ctr" defTabSz="889000">
            <a:lnSpc>
              <a:spcPct val="90000"/>
            </a:lnSpc>
            <a:spcBef>
              <a:spcPct val="0"/>
            </a:spcBef>
            <a:spcAft>
              <a:spcPct val="35000"/>
            </a:spcAft>
          </a:pPr>
          <a:r>
            <a:rPr lang="en-US" sz="2000" kern="1200" dirty="0" smtClean="0"/>
            <a:t>ASP.NET Web API</a:t>
          </a:r>
          <a:endParaRPr lang="en-US" sz="2000" kern="1200" dirty="0"/>
        </a:p>
      </dsp:txBody>
      <dsp:txXfrm>
        <a:off x="4328738" y="170233"/>
        <a:ext cx="3797104" cy="576000"/>
      </dsp:txXfrm>
    </dsp:sp>
    <dsp:sp modelId="{3BBE0E96-597D-436E-85B6-BD788570DDC6}">
      <dsp:nvSpPr>
        <dsp:cNvPr id="0" name=""/>
        <dsp:cNvSpPr/>
      </dsp:nvSpPr>
      <dsp:spPr>
        <a:xfrm>
          <a:off x="4328738" y="746233"/>
          <a:ext cx="3797104" cy="3952799"/>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smtClean="0"/>
            <a:t>Front-end Services</a:t>
          </a:r>
          <a:endParaRPr lang="en-US" sz="2000" kern="1200" dirty="0"/>
        </a:p>
        <a:p>
          <a:pPr marL="228600" lvl="1" indent="-228600" algn="l" defTabSz="889000">
            <a:lnSpc>
              <a:spcPct val="90000"/>
            </a:lnSpc>
            <a:spcBef>
              <a:spcPct val="0"/>
            </a:spcBef>
            <a:spcAft>
              <a:spcPct val="15000"/>
            </a:spcAft>
            <a:buChar char="••"/>
          </a:pPr>
          <a:r>
            <a:rPr lang="en-US" sz="2000" kern="1200" dirty="0" smtClean="0"/>
            <a:t>Media Types: JSON, XML, form-URL-encoded, custom</a:t>
          </a:r>
          <a:endParaRPr lang="en-US" sz="2000" kern="1200" dirty="0"/>
        </a:p>
        <a:p>
          <a:pPr marL="228600" lvl="1" indent="-228600" algn="l" defTabSz="889000">
            <a:lnSpc>
              <a:spcPct val="90000"/>
            </a:lnSpc>
            <a:spcBef>
              <a:spcPct val="0"/>
            </a:spcBef>
            <a:spcAft>
              <a:spcPct val="15000"/>
            </a:spcAft>
            <a:buChar char="••"/>
          </a:pPr>
          <a:r>
            <a:rPr lang="en-US" sz="2000" kern="1200" dirty="0" smtClean="0"/>
            <a:t>HTTP only</a:t>
          </a:r>
          <a:endParaRPr lang="en-US" sz="2000" kern="1200" dirty="0"/>
        </a:p>
        <a:p>
          <a:pPr marL="228600" lvl="1" indent="-228600" algn="l" defTabSz="889000">
            <a:lnSpc>
              <a:spcPct val="90000"/>
            </a:lnSpc>
            <a:spcBef>
              <a:spcPct val="0"/>
            </a:spcBef>
            <a:spcAft>
              <a:spcPct val="15000"/>
            </a:spcAft>
            <a:buChar char="••"/>
          </a:pPr>
          <a:r>
            <a:rPr lang="en-US" sz="2000" kern="1200" dirty="0" smtClean="0"/>
            <a:t>Request-reply only</a:t>
          </a:r>
          <a:endParaRPr lang="en-US" sz="2000" kern="1200" dirty="0"/>
        </a:p>
        <a:p>
          <a:pPr marL="228600" lvl="1" indent="-228600" algn="l" defTabSz="889000">
            <a:lnSpc>
              <a:spcPct val="90000"/>
            </a:lnSpc>
            <a:spcBef>
              <a:spcPct val="0"/>
            </a:spcBef>
            <a:spcAft>
              <a:spcPct val="15000"/>
            </a:spcAft>
            <a:buChar char="••"/>
          </a:pPr>
          <a:r>
            <a:rPr lang="en-US" sz="2000" kern="1200" dirty="0" smtClean="0"/>
            <a:t>REST, resource-centric</a:t>
          </a:r>
          <a:endParaRPr lang="en-US" sz="2000" kern="1200" dirty="0"/>
        </a:p>
        <a:p>
          <a:pPr marL="228600" lvl="1" indent="-228600" algn="l" defTabSz="889000">
            <a:lnSpc>
              <a:spcPct val="90000"/>
            </a:lnSpc>
            <a:spcBef>
              <a:spcPct val="0"/>
            </a:spcBef>
            <a:spcAft>
              <a:spcPct val="15000"/>
            </a:spcAft>
            <a:buChar char="••"/>
          </a:pPr>
          <a:r>
            <a:rPr lang="en-US" sz="2000" kern="1200" dirty="0" smtClean="0"/>
            <a:t>Use </a:t>
          </a:r>
          <a:r>
            <a:rPr lang="en-US" sz="2000" kern="1200" dirty="0" err="1" smtClean="0"/>
            <a:t>SignalR</a:t>
          </a:r>
          <a:r>
            <a:rPr lang="en-US" sz="2000" kern="1200" dirty="0" smtClean="0"/>
            <a:t> for asynchronous signaling (polling, long-polling, </a:t>
          </a:r>
          <a:r>
            <a:rPr lang="en-US" sz="2000" kern="1200" dirty="0" err="1" smtClean="0"/>
            <a:t>WebSockets</a:t>
          </a:r>
          <a:r>
            <a:rPr lang="en-US" sz="2000" kern="1200" dirty="0" smtClean="0"/>
            <a:t>)</a:t>
          </a:r>
          <a:endParaRPr lang="en-US" sz="2000" kern="1200" dirty="0"/>
        </a:p>
      </dsp:txBody>
      <dsp:txXfrm>
        <a:off x="4328738" y="746233"/>
        <a:ext cx="3797104" cy="3952799"/>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4/26/2013</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jp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4/26/2013</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600" kern="1200" dirty="0" smtClean="0">
                <a:solidFill>
                  <a:schemeClr val="tx1"/>
                </a:solidFill>
                <a:effectLst/>
                <a:latin typeface="Segoe UI" pitchFamily="34" charset="0"/>
                <a:ea typeface="+mn-ea"/>
                <a:cs typeface="+mn-cs"/>
              </a:rPr>
              <a:t>How does ASP.NET Web API fit in? (10)</a:t>
            </a:r>
          </a:p>
          <a:p>
            <a:pPr lvl="0"/>
            <a:r>
              <a:rPr lang="en-US" sz="1600" kern="1200" dirty="0" smtClean="0">
                <a:solidFill>
                  <a:schemeClr val="tx1"/>
                </a:solidFill>
                <a:effectLst/>
                <a:latin typeface="Segoe UI" pitchFamily="34" charset="0"/>
                <a:ea typeface="+mn-ea"/>
                <a:cs typeface="+mn-cs"/>
              </a:rPr>
              <a:t>Introduction to Web API</a:t>
            </a:r>
          </a:p>
          <a:p>
            <a:pPr lvl="1"/>
            <a:r>
              <a:rPr lang="en-US" sz="1600" kern="1200" dirty="0" smtClean="0">
                <a:solidFill>
                  <a:schemeClr val="tx1"/>
                </a:solidFill>
                <a:effectLst/>
                <a:latin typeface="Segoe UI" pitchFamily="34" charset="0"/>
                <a:ea typeface="+mn-ea"/>
                <a:cs typeface="+mn-cs"/>
              </a:rPr>
              <a:t>File / New project and looking at the Values Controller (5)</a:t>
            </a:r>
          </a:p>
          <a:p>
            <a:pPr lvl="1"/>
            <a:r>
              <a:rPr lang="en-US" sz="1600" kern="1200" dirty="0" smtClean="0">
                <a:solidFill>
                  <a:schemeClr val="tx1"/>
                </a:solidFill>
                <a:effectLst/>
                <a:latin typeface="Segoe UI" pitchFamily="34" charset="0"/>
                <a:ea typeface="+mn-ea"/>
                <a:cs typeface="+mn-cs"/>
              </a:rPr>
              <a:t>Help documentation &amp; Tracing (5)</a:t>
            </a:r>
          </a:p>
          <a:p>
            <a:pPr lvl="1"/>
            <a:r>
              <a:rPr lang="en-US" sz="1600" kern="1200" dirty="0" smtClean="0">
                <a:solidFill>
                  <a:schemeClr val="tx1"/>
                </a:solidFill>
                <a:effectLst/>
                <a:latin typeface="Segoe UI" pitchFamily="34" charset="0"/>
                <a:ea typeface="+mn-ea"/>
                <a:cs typeface="+mn-cs"/>
              </a:rPr>
              <a:t>Exploring services with browser tools (5)</a:t>
            </a:r>
          </a:p>
          <a:p>
            <a:pPr lvl="1"/>
            <a:r>
              <a:rPr lang="en-US" sz="1600" kern="1200" dirty="0" smtClean="0">
                <a:solidFill>
                  <a:schemeClr val="tx1"/>
                </a:solidFill>
                <a:effectLst/>
                <a:latin typeface="Segoe UI" pitchFamily="34" charset="0"/>
                <a:ea typeface="+mn-ea"/>
                <a:cs typeface="+mn-cs"/>
              </a:rPr>
              <a:t>Creating a Person service (5)</a:t>
            </a:r>
          </a:p>
          <a:p>
            <a:pPr lvl="0"/>
            <a:r>
              <a:rPr lang="en-US" sz="1600" kern="1200" dirty="0" smtClean="0">
                <a:solidFill>
                  <a:schemeClr val="tx1"/>
                </a:solidFill>
                <a:effectLst/>
                <a:latin typeface="Segoe UI" pitchFamily="34" charset="0"/>
                <a:ea typeface="+mn-ea"/>
                <a:cs typeface="+mn-cs"/>
              </a:rPr>
              <a:t>Consuming an ASP.NET Web API from jQuery</a:t>
            </a:r>
          </a:p>
          <a:p>
            <a:pPr lvl="1"/>
            <a:r>
              <a:rPr lang="en-US" sz="1600" kern="1200" dirty="0" smtClean="0">
                <a:solidFill>
                  <a:schemeClr val="tx1"/>
                </a:solidFill>
                <a:effectLst/>
                <a:latin typeface="Segoe UI" pitchFamily="34" charset="0"/>
                <a:ea typeface="+mn-ea"/>
                <a:cs typeface="+mn-cs"/>
              </a:rPr>
              <a:t>File / New (10)</a:t>
            </a:r>
          </a:p>
          <a:p>
            <a:pPr lvl="1"/>
            <a:r>
              <a:rPr lang="en-US" sz="1600" kern="1200" dirty="0" smtClean="0">
                <a:solidFill>
                  <a:schemeClr val="tx1"/>
                </a:solidFill>
                <a:effectLst/>
                <a:latin typeface="Segoe UI" pitchFamily="34" charset="0"/>
                <a:ea typeface="+mn-ea"/>
                <a:cs typeface="+mn-cs"/>
              </a:rPr>
              <a:t>Deploy to Azure (5)</a:t>
            </a:r>
          </a:p>
          <a:p>
            <a:pPr lvl="0"/>
            <a:r>
              <a:rPr lang="en-US" sz="1600" kern="1200" dirty="0" smtClean="0">
                <a:solidFill>
                  <a:schemeClr val="tx1"/>
                </a:solidFill>
                <a:effectLst/>
                <a:latin typeface="Segoe UI" pitchFamily="34" charset="0"/>
                <a:ea typeface="+mn-ea"/>
                <a:cs typeface="+mn-cs"/>
              </a:rPr>
              <a:t>Consuming an ASP.NET Web API from Windows 8 (10)</a:t>
            </a:r>
          </a:p>
          <a:p>
            <a:pPr lvl="0"/>
            <a:r>
              <a:rPr lang="en-US" sz="1600" kern="1200" dirty="0" smtClean="0">
                <a:solidFill>
                  <a:schemeClr val="tx1"/>
                </a:solidFill>
                <a:effectLst/>
                <a:latin typeface="Segoe UI" pitchFamily="34" charset="0"/>
                <a:ea typeface="+mn-ea"/>
                <a:cs typeface="+mn-cs"/>
              </a:rPr>
              <a:t>Challenge: First person to insert their contact information wins a prize (5)</a:t>
            </a:r>
          </a:p>
        </p:txBody>
      </p:sp>
      <p:sp>
        <p:nvSpPr>
          <p:cNvPr id="4" name="Slide Number Placeholder 3"/>
          <p:cNvSpPr>
            <a:spLocks noGrp="1"/>
          </p:cNvSpPr>
          <p:nvPr>
            <p:ph type="sldNum" sz="quarter" idx="10"/>
          </p:nvPr>
        </p:nvSpPr>
        <p:spPr/>
        <p:txBody>
          <a:bodyPr/>
          <a:lstStyle/>
          <a:p>
            <a:fld id="{82AABF77-E2E4-44CA-BA5C-65E132CF08D8}" type="slidenum">
              <a:rPr lang="en-US" smtClean="0"/>
              <a:pPr/>
              <a:t>1</a:t>
            </a:fld>
            <a:endParaRPr lang="en-US" dirty="0"/>
          </a:p>
        </p:txBody>
      </p:sp>
    </p:spTree>
    <p:extLst>
      <p:ext uri="{BB962C8B-B14F-4D97-AF65-F5344CB8AC3E}">
        <p14:creationId xmlns:p14="http://schemas.microsoft.com/office/powerpoint/2010/main" val="1593808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600" kern="1200" dirty="0" smtClean="0">
                <a:solidFill>
                  <a:schemeClr val="tx1"/>
                </a:solidFill>
                <a:effectLst/>
                <a:latin typeface="Segoe UI" pitchFamily="34" charset="0"/>
                <a:ea typeface="+mn-ea"/>
                <a:cs typeface="+mn-cs"/>
              </a:rPr>
              <a:t>File / New project and looking at the Values Controller (5)</a:t>
            </a:r>
          </a:p>
          <a:p>
            <a:pPr lvl="0"/>
            <a:r>
              <a:rPr lang="en-US" sz="1600" kern="1200" dirty="0" smtClean="0">
                <a:solidFill>
                  <a:schemeClr val="tx1"/>
                </a:solidFill>
                <a:effectLst/>
                <a:latin typeface="Segoe UI" pitchFamily="34" charset="0"/>
                <a:ea typeface="+mn-ea"/>
                <a:cs typeface="+mn-cs"/>
              </a:rPr>
              <a:t>Help documentation &amp; Tracing (5)</a:t>
            </a:r>
          </a:p>
          <a:p>
            <a:pPr lvl="0"/>
            <a:r>
              <a:rPr lang="en-US" sz="1600" kern="1200" dirty="0" smtClean="0">
                <a:solidFill>
                  <a:schemeClr val="tx1"/>
                </a:solidFill>
                <a:effectLst/>
                <a:latin typeface="Segoe UI" pitchFamily="34" charset="0"/>
                <a:ea typeface="+mn-ea"/>
                <a:cs typeface="+mn-cs"/>
              </a:rPr>
              <a:t>Exploring services with browser tools (5)</a:t>
            </a:r>
          </a:p>
          <a:p>
            <a:pPr lvl="0"/>
            <a:r>
              <a:rPr lang="en-US" sz="1600" kern="1200" dirty="0" smtClean="0">
                <a:solidFill>
                  <a:schemeClr val="tx1"/>
                </a:solidFill>
                <a:effectLst/>
                <a:latin typeface="Segoe UI" pitchFamily="34" charset="0"/>
                <a:ea typeface="+mn-ea"/>
                <a:cs typeface="+mn-cs"/>
              </a:rPr>
              <a:t>Creating a Person service (5)</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14</a:t>
            </a:fld>
            <a:endParaRPr lang="en-US" dirty="0"/>
          </a:p>
        </p:txBody>
      </p:sp>
    </p:spTree>
    <p:extLst>
      <p:ext uri="{BB962C8B-B14F-4D97-AF65-F5344CB8AC3E}">
        <p14:creationId xmlns:p14="http://schemas.microsoft.com/office/powerpoint/2010/main" val="1903053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how Windows Store App talks to </a:t>
            </a:r>
            <a:r>
              <a:rPr lang="en-US" dirty="0" err="1" smtClean="0"/>
              <a:t>WebAPI</a:t>
            </a:r>
            <a:r>
              <a:rPr lang="en-US" dirty="0" smtClean="0"/>
              <a:t> </a:t>
            </a:r>
          </a:p>
          <a:p>
            <a:pPr marL="342900" indent="-342900">
              <a:buFont typeface="+mj-lt"/>
              <a:buAutoNum type="arabicPeriod"/>
            </a:pPr>
            <a:r>
              <a:rPr lang="en-US" dirty="0" smtClean="0"/>
              <a:t>Without change, Windows</a:t>
            </a:r>
            <a:r>
              <a:rPr lang="en-US" baseline="0" dirty="0" smtClean="0"/>
              <a:t> Store App can use form authentication</a:t>
            </a:r>
            <a:endParaRPr lang="en-US" dirty="0" smtClean="0"/>
          </a:p>
          <a:p>
            <a:pPr marL="342900" indent="-342900">
              <a:buFont typeface="+mj-lt"/>
              <a:buAutoNum type="arabicPeriod"/>
            </a:pPr>
            <a:r>
              <a:rPr lang="en-US" dirty="0" smtClean="0"/>
              <a:t>With slight modification, </a:t>
            </a:r>
            <a:r>
              <a:rPr lang="en-US" baseline="0" dirty="0" smtClean="0"/>
              <a:t>windows store app can use </a:t>
            </a:r>
            <a:r>
              <a:rPr lang="en-US" baseline="0" dirty="0" err="1" smtClean="0"/>
              <a:t>webAPI</a:t>
            </a:r>
            <a:r>
              <a:rPr lang="en-US" baseline="0" dirty="0" smtClean="0"/>
              <a:t> with </a:t>
            </a:r>
            <a:r>
              <a:rPr lang="en-US" baseline="0" dirty="0" err="1" smtClean="0"/>
              <a:t>facebook</a:t>
            </a:r>
            <a:r>
              <a:rPr lang="en-US" baseline="0" dirty="0" smtClean="0"/>
              <a:t> authentication (not the best technique here, possibly use </a:t>
            </a:r>
            <a:r>
              <a:rPr lang="en-US" baseline="0" dirty="0" err="1" smtClean="0"/>
              <a:t>HttpClient</a:t>
            </a:r>
            <a:r>
              <a:rPr lang="en-US" baseline="0" dirty="0" smtClean="0"/>
              <a:t> to do it)</a:t>
            </a:r>
            <a:endParaRPr lang="en-CA"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15</a:t>
            </a:fld>
            <a:endParaRPr lang="en-US" dirty="0"/>
          </a:p>
        </p:txBody>
      </p:sp>
    </p:spTree>
    <p:extLst>
      <p:ext uri="{BB962C8B-B14F-4D97-AF65-F5344CB8AC3E}">
        <p14:creationId xmlns:p14="http://schemas.microsoft.com/office/powerpoint/2010/main" val="22096390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grpSp>
        <p:nvGrpSpPr>
          <p:cNvPr id="5" name="Group 4"/>
          <p:cNvGrpSpPr/>
          <p:nvPr userDrawn="1"/>
        </p:nvGrpSpPr>
        <p:grpSpPr>
          <a:xfrm>
            <a:off x="519113" y="241940"/>
            <a:ext cx="2411374" cy="387798"/>
            <a:chOff x="517525" y="5956427"/>
            <a:chExt cx="1489796" cy="775597"/>
          </a:xfrm>
        </p:grpSpPr>
        <p:sp>
          <p:nvSpPr>
            <p:cNvPr id="6" name="TextBox 5"/>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8" name="Rectangle 7"/>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2163483488"/>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2130852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433982393"/>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576417092"/>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61767610"/>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grpSp>
        <p:nvGrpSpPr>
          <p:cNvPr id="4" name="Group 3"/>
          <p:cNvGrpSpPr/>
          <p:nvPr userDrawn="1"/>
        </p:nvGrpSpPr>
        <p:grpSpPr>
          <a:xfrm>
            <a:off x="9264689" y="6225727"/>
            <a:ext cx="2411374" cy="387798"/>
            <a:chOff x="517525" y="5956427"/>
            <a:chExt cx="1489796" cy="775597"/>
          </a:xfrm>
        </p:grpSpPr>
        <p:sp>
          <p:nvSpPr>
            <p:cNvPr id="5" name="TextBox 4"/>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6" name="Rectangle 5"/>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3900536183"/>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2012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482902" y="3072036"/>
            <a:ext cx="3223021" cy="690417"/>
          </a:xfrm>
          <a:prstGeom prst="rect">
            <a:avLst/>
          </a:prstGeom>
        </p:spPr>
      </p:pic>
    </p:spTree>
    <p:extLst>
      <p:ext uri="{BB962C8B-B14F-4D97-AF65-F5344CB8AC3E}">
        <p14:creationId xmlns:p14="http://schemas.microsoft.com/office/powerpoint/2010/main" val="254992266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grpSp>
        <p:nvGrpSpPr>
          <p:cNvPr id="6" name="Group 5"/>
          <p:cNvGrpSpPr/>
          <p:nvPr userDrawn="1"/>
        </p:nvGrpSpPr>
        <p:grpSpPr>
          <a:xfrm>
            <a:off x="519113" y="241940"/>
            <a:ext cx="2411374" cy="387798"/>
            <a:chOff x="517525" y="5956427"/>
            <a:chExt cx="1489796" cy="775597"/>
          </a:xfrm>
        </p:grpSpPr>
        <p:sp>
          <p:nvSpPr>
            <p:cNvPr id="8" name="TextBox 7"/>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9" name="Rectangle 8"/>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3517780638"/>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73929649"/>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2896729"/>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78997337"/>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50502823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300648516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976391211"/>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grpSp>
        <p:nvGrpSpPr>
          <p:cNvPr id="8" name="Group 7"/>
          <p:cNvGrpSpPr/>
          <p:nvPr userDrawn="1"/>
        </p:nvGrpSpPr>
        <p:grpSpPr>
          <a:xfrm>
            <a:off x="517525" y="6335971"/>
            <a:ext cx="1768475" cy="276999"/>
            <a:chOff x="517525" y="5956427"/>
            <a:chExt cx="1768475" cy="276999"/>
          </a:xfrm>
        </p:grpSpPr>
        <p:sp>
          <p:nvSpPr>
            <p:cNvPr id="9" name="TextBox 8"/>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10" name="Rectangle 9"/>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3597595036"/>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grpSp>
        <p:nvGrpSpPr>
          <p:cNvPr id="4" name="Group 3"/>
          <p:cNvGrpSpPr/>
          <p:nvPr userDrawn="1"/>
        </p:nvGrpSpPr>
        <p:grpSpPr>
          <a:xfrm>
            <a:off x="517525" y="6335971"/>
            <a:ext cx="1768475" cy="276999"/>
            <a:chOff x="517525" y="5956427"/>
            <a:chExt cx="1768475" cy="276999"/>
          </a:xfrm>
        </p:grpSpPr>
        <p:sp>
          <p:nvSpPr>
            <p:cNvPr id="5" name="TextBox 4"/>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6" name="Rectangle 5"/>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1833870189"/>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3" name="Group 2"/>
          <p:cNvGrpSpPr/>
          <p:nvPr userDrawn="1"/>
        </p:nvGrpSpPr>
        <p:grpSpPr>
          <a:xfrm>
            <a:off x="517525" y="6335971"/>
            <a:ext cx="1768475" cy="276999"/>
            <a:chOff x="517525" y="5956427"/>
            <a:chExt cx="1768475" cy="276999"/>
          </a:xfrm>
        </p:grpSpPr>
        <p:sp>
          <p:nvSpPr>
            <p:cNvPr id="4" name="TextBox 3"/>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5" name="Rectangle 4"/>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423089825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6" name="Freeform 11"/>
          <p:cNvSpPr>
            <a:spLocks noEditPoints="1"/>
          </p:cNvSpPr>
          <p:nvPr userDrawn="1"/>
        </p:nvSpPr>
        <p:spPr bwMode="black">
          <a:xfrm>
            <a:off x="906082" y="2883795"/>
            <a:ext cx="2453963" cy="2309611"/>
          </a:xfrm>
          <a:custGeom>
            <a:avLst/>
            <a:gdLst>
              <a:gd name="T0" fmla="*/ 1137 w 1313"/>
              <a:gd name="T1" fmla="*/ 396 h 1238"/>
              <a:gd name="T2" fmla="*/ 1185 w 1313"/>
              <a:gd name="T3" fmla="*/ 553 h 1238"/>
              <a:gd name="T4" fmla="*/ 1069 w 1313"/>
              <a:gd name="T5" fmla="*/ 567 h 1238"/>
              <a:gd name="T6" fmla="*/ 960 w 1313"/>
              <a:gd name="T7" fmla="*/ 445 h 1238"/>
              <a:gd name="T8" fmla="*/ 960 w 1313"/>
              <a:gd name="T9" fmla="*/ 284 h 1238"/>
              <a:gd name="T10" fmla="*/ 1144 w 1313"/>
              <a:gd name="T11" fmla="*/ 219 h 1238"/>
              <a:gd name="T12" fmla="*/ 1245 w 1313"/>
              <a:gd name="T13" fmla="*/ 346 h 1238"/>
              <a:gd name="T14" fmla="*/ 1258 w 1313"/>
              <a:gd name="T15" fmla="*/ 463 h 1238"/>
              <a:gd name="T16" fmla="*/ 1198 w 1313"/>
              <a:gd name="T17" fmla="*/ 341 h 1238"/>
              <a:gd name="T18" fmla="*/ 800 w 1313"/>
              <a:gd name="T19" fmla="*/ 175 h 1238"/>
              <a:gd name="T20" fmla="*/ 834 w 1313"/>
              <a:gd name="T21" fmla="*/ 405 h 1238"/>
              <a:gd name="T22" fmla="*/ 659 w 1313"/>
              <a:gd name="T23" fmla="*/ 320 h 1238"/>
              <a:gd name="T24" fmla="*/ 677 w 1313"/>
              <a:gd name="T25" fmla="*/ 159 h 1238"/>
              <a:gd name="T26" fmla="*/ 798 w 1313"/>
              <a:gd name="T27" fmla="*/ 52 h 1238"/>
              <a:gd name="T28" fmla="*/ 958 w 1313"/>
              <a:gd name="T29" fmla="*/ 52 h 1238"/>
              <a:gd name="T30" fmla="*/ 1024 w 1313"/>
              <a:gd name="T31" fmla="*/ 236 h 1238"/>
              <a:gd name="T32" fmla="*/ 941 w 1313"/>
              <a:gd name="T33" fmla="*/ 366 h 1238"/>
              <a:gd name="T34" fmla="*/ 912 w 1313"/>
              <a:gd name="T35" fmla="*/ 123 h 1238"/>
              <a:gd name="T36" fmla="*/ 0 w 1313"/>
              <a:gd name="T37" fmla="*/ 451 h 1238"/>
              <a:gd name="T38" fmla="*/ 179 w 1313"/>
              <a:gd name="T39" fmla="*/ 451 h 1238"/>
              <a:gd name="T40" fmla="*/ 264 w 1313"/>
              <a:gd name="T41" fmla="*/ 451 h 1238"/>
              <a:gd name="T42" fmla="*/ 349 w 1313"/>
              <a:gd name="T43" fmla="*/ 451 h 1238"/>
              <a:gd name="T44" fmla="*/ 434 w 1313"/>
              <a:gd name="T45" fmla="*/ 451 h 1238"/>
              <a:gd name="T46" fmla="*/ 519 w 1313"/>
              <a:gd name="T47" fmla="*/ 451 h 1238"/>
              <a:gd name="T48" fmla="*/ 604 w 1313"/>
              <a:gd name="T49" fmla="*/ 451 h 1238"/>
              <a:gd name="T50" fmla="*/ 690 w 1313"/>
              <a:gd name="T51" fmla="*/ 451 h 1238"/>
              <a:gd name="T52" fmla="*/ 775 w 1313"/>
              <a:gd name="T53" fmla="*/ 451 h 1238"/>
              <a:gd name="T54" fmla="*/ 682 w 1313"/>
              <a:gd name="T55" fmla="*/ 949 h 1238"/>
              <a:gd name="T56" fmla="*/ 703 w 1313"/>
              <a:gd name="T57" fmla="*/ 1069 h 1238"/>
              <a:gd name="T58" fmla="*/ 377 w 1313"/>
              <a:gd name="T59" fmla="*/ 1196 h 1238"/>
              <a:gd name="T60" fmla="*/ 357 w 1313"/>
              <a:gd name="T61" fmla="*/ 1090 h 1238"/>
              <a:gd name="T62" fmla="*/ 540 w 1313"/>
              <a:gd name="T63" fmla="*/ 1196 h 1238"/>
              <a:gd name="T64" fmla="*/ 519 w 1313"/>
              <a:gd name="T65" fmla="*/ 949 h 1238"/>
              <a:gd name="T66" fmla="*/ 357 w 1313"/>
              <a:gd name="T67" fmla="*/ 949 h 1238"/>
              <a:gd name="T68" fmla="*/ 194 w 1313"/>
              <a:gd name="T69" fmla="*/ 949 h 1238"/>
              <a:gd name="T70" fmla="*/ 52 w 1313"/>
              <a:gd name="T71" fmla="*/ 1090 h 1238"/>
              <a:gd name="T72" fmla="*/ 845 w 1313"/>
              <a:gd name="T73" fmla="*/ 1196 h 1238"/>
              <a:gd name="T74" fmla="*/ 845 w 1313"/>
              <a:gd name="T75" fmla="*/ 808 h 1238"/>
              <a:gd name="T76" fmla="*/ 682 w 1313"/>
              <a:gd name="T77" fmla="*/ 808 h 1238"/>
              <a:gd name="T78" fmla="*/ 519 w 1313"/>
              <a:gd name="T79" fmla="*/ 808 h 1238"/>
              <a:gd name="T80" fmla="*/ 357 w 1313"/>
              <a:gd name="T81" fmla="*/ 808 h 1238"/>
              <a:gd name="T82" fmla="*/ 194 w 1313"/>
              <a:gd name="T83" fmla="*/ 808 h 1238"/>
              <a:gd name="T84" fmla="*/ 845 w 1313"/>
              <a:gd name="T85" fmla="*/ 668 h 1238"/>
              <a:gd name="T86" fmla="*/ 682 w 1313"/>
              <a:gd name="T87" fmla="*/ 668 h 1238"/>
              <a:gd name="T88" fmla="*/ 519 w 1313"/>
              <a:gd name="T89" fmla="*/ 668 h 1238"/>
              <a:gd name="T90" fmla="*/ 357 w 1313"/>
              <a:gd name="T91" fmla="*/ 668 h 1238"/>
              <a:gd name="T92" fmla="*/ 194 w 1313"/>
              <a:gd name="T93" fmla="*/ 668 h 1238"/>
              <a:gd name="T94" fmla="*/ 718 w 1313"/>
              <a:gd name="T95" fmla="*/ 493 h 1238"/>
              <a:gd name="T96" fmla="*/ 633 w 1313"/>
              <a:gd name="T97" fmla="*/ 493 h 1238"/>
              <a:gd name="T98" fmla="*/ 548 w 1313"/>
              <a:gd name="T99" fmla="*/ 493 h 1238"/>
              <a:gd name="T100" fmla="*/ 463 w 1313"/>
              <a:gd name="T101" fmla="*/ 493 h 1238"/>
              <a:gd name="T102" fmla="*/ 378 w 1313"/>
              <a:gd name="T103" fmla="*/ 493 h 1238"/>
              <a:gd name="T104" fmla="*/ 292 w 1313"/>
              <a:gd name="T105" fmla="*/ 493 h 1238"/>
              <a:gd name="T106" fmla="*/ 207 w 1313"/>
              <a:gd name="T107" fmla="*/ 493 h 1238"/>
              <a:gd name="T108" fmla="*/ 122 w 1313"/>
              <a:gd name="T109" fmla="*/ 493 h 1238"/>
              <a:gd name="T110" fmla="*/ 775 w 1313"/>
              <a:gd name="T111" fmla="*/ 49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13" h="1238">
                <a:moveTo>
                  <a:pt x="1137" y="396"/>
                </a:moveTo>
                <a:cubicBezTo>
                  <a:pt x="1150" y="411"/>
                  <a:pt x="1150" y="433"/>
                  <a:pt x="1136" y="447"/>
                </a:cubicBezTo>
                <a:cubicBezTo>
                  <a:pt x="1120" y="461"/>
                  <a:pt x="1097" y="459"/>
                  <a:pt x="1084" y="444"/>
                </a:cubicBezTo>
                <a:cubicBezTo>
                  <a:pt x="1071" y="429"/>
                  <a:pt x="1071" y="407"/>
                  <a:pt x="1087" y="393"/>
                </a:cubicBezTo>
                <a:cubicBezTo>
                  <a:pt x="1102" y="379"/>
                  <a:pt x="1124" y="382"/>
                  <a:pt x="1137" y="396"/>
                </a:cubicBezTo>
                <a:close/>
                <a:moveTo>
                  <a:pt x="1258" y="463"/>
                </a:moveTo>
                <a:cubicBezTo>
                  <a:pt x="1255" y="475"/>
                  <a:pt x="1246" y="494"/>
                  <a:pt x="1234" y="509"/>
                </a:cubicBezTo>
                <a:cubicBezTo>
                  <a:pt x="1260" y="555"/>
                  <a:pt x="1260" y="555"/>
                  <a:pt x="1260" y="555"/>
                </a:cubicBezTo>
                <a:cubicBezTo>
                  <a:pt x="1254" y="560"/>
                  <a:pt x="1228" y="584"/>
                  <a:pt x="1228" y="584"/>
                </a:cubicBezTo>
                <a:cubicBezTo>
                  <a:pt x="1185" y="553"/>
                  <a:pt x="1185" y="553"/>
                  <a:pt x="1185" y="553"/>
                </a:cubicBezTo>
                <a:cubicBezTo>
                  <a:pt x="1184" y="555"/>
                  <a:pt x="1184" y="555"/>
                  <a:pt x="1184" y="555"/>
                </a:cubicBezTo>
                <a:cubicBezTo>
                  <a:pt x="1174" y="561"/>
                  <a:pt x="1154" y="568"/>
                  <a:pt x="1136" y="571"/>
                </a:cubicBezTo>
                <a:cubicBezTo>
                  <a:pt x="1121" y="623"/>
                  <a:pt x="1121" y="623"/>
                  <a:pt x="1121" y="623"/>
                </a:cubicBezTo>
                <a:cubicBezTo>
                  <a:pt x="1113" y="621"/>
                  <a:pt x="1078" y="619"/>
                  <a:pt x="1078" y="619"/>
                </a:cubicBezTo>
                <a:cubicBezTo>
                  <a:pt x="1069" y="567"/>
                  <a:pt x="1069" y="567"/>
                  <a:pt x="1069" y="567"/>
                </a:cubicBezTo>
                <a:cubicBezTo>
                  <a:pt x="1057" y="564"/>
                  <a:pt x="1036" y="556"/>
                  <a:pt x="1022" y="545"/>
                </a:cubicBezTo>
                <a:cubicBezTo>
                  <a:pt x="975" y="570"/>
                  <a:pt x="975" y="570"/>
                  <a:pt x="975" y="570"/>
                </a:cubicBezTo>
                <a:cubicBezTo>
                  <a:pt x="970" y="565"/>
                  <a:pt x="946" y="538"/>
                  <a:pt x="946" y="538"/>
                </a:cubicBezTo>
                <a:cubicBezTo>
                  <a:pt x="976" y="495"/>
                  <a:pt x="976" y="495"/>
                  <a:pt x="976" y="495"/>
                </a:cubicBezTo>
                <a:cubicBezTo>
                  <a:pt x="971" y="484"/>
                  <a:pt x="961" y="464"/>
                  <a:pt x="960" y="445"/>
                </a:cubicBezTo>
                <a:cubicBezTo>
                  <a:pt x="909" y="430"/>
                  <a:pt x="909" y="430"/>
                  <a:pt x="909" y="430"/>
                </a:cubicBezTo>
                <a:cubicBezTo>
                  <a:pt x="908" y="422"/>
                  <a:pt x="910" y="387"/>
                  <a:pt x="910" y="387"/>
                </a:cubicBezTo>
                <a:cubicBezTo>
                  <a:pt x="963" y="377"/>
                  <a:pt x="963" y="377"/>
                  <a:pt x="963" y="377"/>
                </a:cubicBezTo>
                <a:cubicBezTo>
                  <a:pt x="971" y="350"/>
                  <a:pt x="972" y="349"/>
                  <a:pt x="986" y="330"/>
                </a:cubicBezTo>
                <a:cubicBezTo>
                  <a:pt x="960" y="284"/>
                  <a:pt x="960" y="284"/>
                  <a:pt x="960" y="284"/>
                </a:cubicBezTo>
                <a:cubicBezTo>
                  <a:pt x="966" y="279"/>
                  <a:pt x="992" y="255"/>
                  <a:pt x="992" y="255"/>
                </a:cubicBezTo>
                <a:cubicBezTo>
                  <a:pt x="1036" y="285"/>
                  <a:pt x="1036" y="285"/>
                  <a:pt x="1036" y="285"/>
                </a:cubicBezTo>
                <a:cubicBezTo>
                  <a:pt x="1047" y="279"/>
                  <a:pt x="1066" y="271"/>
                  <a:pt x="1085" y="270"/>
                </a:cubicBezTo>
                <a:cubicBezTo>
                  <a:pt x="1100" y="218"/>
                  <a:pt x="1100" y="218"/>
                  <a:pt x="1100" y="218"/>
                </a:cubicBezTo>
                <a:cubicBezTo>
                  <a:pt x="1107" y="218"/>
                  <a:pt x="1144" y="219"/>
                  <a:pt x="1144" y="219"/>
                </a:cubicBezTo>
                <a:cubicBezTo>
                  <a:pt x="1153" y="273"/>
                  <a:pt x="1153" y="273"/>
                  <a:pt x="1153" y="273"/>
                </a:cubicBezTo>
                <a:cubicBezTo>
                  <a:pt x="1180" y="281"/>
                  <a:pt x="1182" y="280"/>
                  <a:pt x="1199" y="295"/>
                </a:cubicBezTo>
                <a:cubicBezTo>
                  <a:pt x="1245" y="270"/>
                  <a:pt x="1245" y="270"/>
                  <a:pt x="1245" y="270"/>
                </a:cubicBezTo>
                <a:cubicBezTo>
                  <a:pt x="1251" y="276"/>
                  <a:pt x="1274" y="301"/>
                  <a:pt x="1274" y="301"/>
                </a:cubicBezTo>
                <a:cubicBezTo>
                  <a:pt x="1245" y="346"/>
                  <a:pt x="1245" y="346"/>
                  <a:pt x="1245" y="346"/>
                </a:cubicBezTo>
                <a:cubicBezTo>
                  <a:pt x="1251" y="355"/>
                  <a:pt x="1259" y="376"/>
                  <a:pt x="1262" y="395"/>
                </a:cubicBezTo>
                <a:cubicBezTo>
                  <a:pt x="1313" y="409"/>
                  <a:pt x="1313" y="409"/>
                  <a:pt x="1313" y="409"/>
                </a:cubicBezTo>
                <a:cubicBezTo>
                  <a:pt x="1312" y="417"/>
                  <a:pt x="1311" y="453"/>
                  <a:pt x="1311" y="453"/>
                </a:cubicBezTo>
                <a:cubicBezTo>
                  <a:pt x="1259" y="462"/>
                  <a:pt x="1259" y="462"/>
                  <a:pt x="1259" y="462"/>
                </a:cubicBezTo>
                <a:lnTo>
                  <a:pt x="1258" y="463"/>
                </a:lnTo>
                <a:close/>
                <a:moveTo>
                  <a:pt x="1198" y="341"/>
                </a:moveTo>
                <a:cubicBezTo>
                  <a:pt x="1154" y="292"/>
                  <a:pt x="1079" y="288"/>
                  <a:pt x="1031" y="331"/>
                </a:cubicBezTo>
                <a:cubicBezTo>
                  <a:pt x="982" y="376"/>
                  <a:pt x="978" y="450"/>
                  <a:pt x="1023" y="499"/>
                </a:cubicBezTo>
                <a:cubicBezTo>
                  <a:pt x="1066" y="547"/>
                  <a:pt x="1141" y="551"/>
                  <a:pt x="1190" y="507"/>
                </a:cubicBezTo>
                <a:cubicBezTo>
                  <a:pt x="1238" y="464"/>
                  <a:pt x="1242" y="389"/>
                  <a:pt x="1198" y="341"/>
                </a:cubicBezTo>
                <a:close/>
                <a:moveTo>
                  <a:pt x="800" y="175"/>
                </a:moveTo>
                <a:cubicBezTo>
                  <a:pt x="784" y="190"/>
                  <a:pt x="784" y="212"/>
                  <a:pt x="797" y="227"/>
                </a:cubicBezTo>
                <a:cubicBezTo>
                  <a:pt x="811" y="241"/>
                  <a:pt x="833" y="244"/>
                  <a:pt x="849" y="229"/>
                </a:cubicBezTo>
                <a:cubicBezTo>
                  <a:pt x="863" y="216"/>
                  <a:pt x="863" y="194"/>
                  <a:pt x="850" y="179"/>
                </a:cubicBezTo>
                <a:cubicBezTo>
                  <a:pt x="837" y="164"/>
                  <a:pt x="815" y="162"/>
                  <a:pt x="800" y="175"/>
                </a:cubicBezTo>
                <a:close/>
                <a:moveTo>
                  <a:pt x="941" y="366"/>
                </a:moveTo>
                <a:cubicBezTo>
                  <a:pt x="898" y="336"/>
                  <a:pt x="898" y="336"/>
                  <a:pt x="898" y="336"/>
                </a:cubicBezTo>
                <a:cubicBezTo>
                  <a:pt x="897" y="337"/>
                  <a:pt x="897" y="337"/>
                  <a:pt x="897" y="337"/>
                </a:cubicBezTo>
                <a:cubicBezTo>
                  <a:pt x="887" y="344"/>
                  <a:pt x="867" y="351"/>
                  <a:pt x="849" y="353"/>
                </a:cubicBezTo>
                <a:cubicBezTo>
                  <a:pt x="834" y="405"/>
                  <a:pt x="834" y="405"/>
                  <a:pt x="834" y="405"/>
                </a:cubicBezTo>
                <a:cubicBezTo>
                  <a:pt x="826" y="404"/>
                  <a:pt x="791" y="402"/>
                  <a:pt x="791" y="402"/>
                </a:cubicBezTo>
                <a:cubicBezTo>
                  <a:pt x="782" y="350"/>
                  <a:pt x="782" y="350"/>
                  <a:pt x="782" y="350"/>
                </a:cubicBezTo>
                <a:cubicBezTo>
                  <a:pt x="770" y="347"/>
                  <a:pt x="749" y="339"/>
                  <a:pt x="735" y="328"/>
                </a:cubicBezTo>
                <a:cubicBezTo>
                  <a:pt x="688" y="352"/>
                  <a:pt x="688" y="352"/>
                  <a:pt x="688" y="352"/>
                </a:cubicBezTo>
                <a:cubicBezTo>
                  <a:pt x="683" y="347"/>
                  <a:pt x="659" y="320"/>
                  <a:pt x="659" y="320"/>
                </a:cubicBezTo>
                <a:cubicBezTo>
                  <a:pt x="689" y="277"/>
                  <a:pt x="689" y="277"/>
                  <a:pt x="689" y="277"/>
                </a:cubicBezTo>
                <a:cubicBezTo>
                  <a:pt x="684" y="266"/>
                  <a:pt x="675" y="246"/>
                  <a:pt x="673" y="227"/>
                </a:cubicBezTo>
                <a:cubicBezTo>
                  <a:pt x="622" y="213"/>
                  <a:pt x="622" y="213"/>
                  <a:pt x="622" y="213"/>
                </a:cubicBezTo>
                <a:cubicBezTo>
                  <a:pt x="622" y="205"/>
                  <a:pt x="623" y="170"/>
                  <a:pt x="623" y="170"/>
                </a:cubicBezTo>
                <a:cubicBezTo>
                  <a:pt x="677" y="159"/>
                  <a:pt x="677" y="159"/>
                  <a:pt x="677" y="159"/>
                </a:cubicBezTo>
                <a:cubicBezTo>
                  <a:pt x="684" y="133"/>
                  <a:pt x="685" y="132"/>
                  <a:pt x="699" y="113"/>
                </a:cubicBezTo>
                <a:cubicBezTo>
                  <a:pt x="673" y="67"/>
                  <a:pt x="673" y="67"/>
                  <a:pt x="673" y="67"/>
                </a:cubicBezTo>
                <a:cubicBezTo>
                  <a:pt x="679" y="61"/>
                  <a:pt x="705" y="38"/>
                  <a:pt x="705" y="38"/>
                </a:cubicBezTo>
                <a:cubicBezTo>
                  <a:pt x="749" y="67"/>
                  <a:pt x="749" y="67"/>
                  <a:pt x="749" y="67"/>
                </a:cubicBezTo>
                <a:cubicBezTo>
                  <a:pt x="760" y="62"/>
                  <a:pt x="779" y="53"/>
                  <a:pt x="798" y="52"/>
                </a:cubicBezTo>
                <a:cubicBezTo>
                  <a:pt x="814" y="0"/>
                  <a:pt x="814" y="0"/>
                  <a:pt x="814" y="0"/>
                </a:cubicBezTo>
                <a:cubicBezTo>
                  <a:pt x="821" y="1"/>
                  <a:pt x="857" y="1"/>
                  <a:pt x="857" y="1"/>
                </a:cubicBezTo>
                <a:cubicBezTo>
                  <a:pt x="866" y="56"/>
                  <a:pt x="866" y="56"/>
                  <a:pt x="866" y="56"/>
                </a:cubicBezTo>
                <a:cubicBezTo>
                  <a:pt x="893" y="64"/>
                  <a:pt x="895" y="63"/>
                  <a:pt x="913" y="78"/>
                </a:cubicBezTo>
                <a:cubicBezTo>
                  <a:pt x="958" y="52"/>
                  <a:pt x="958" y="52"/>
                  <a:pt x="958" y="52"/>
                </a:cubicBezTo>
                <a:cubicBezTo>
                  <a:pt x="964" y="58"/>
                  <a:pt x="987" y="84"/>
                  <a:pt x="987" y="84"/>
                </a:cubicBezTo>
                <a:cubicBezTo>
                  <a:pt x="958" y="128"/>
                  <a:pt x="958" y="128"/>
                  <a:pt x="958" y="128"/>
                </a:cubicBezTo>
                <a:cubicBezTo>
                  <a:pt x="965" y="138"/>
                  <a:pt x="972" y="158"/>
                  <a:pt x="976" y="177"/>
                </a:cubicBezTo>
                <a:cubicBezTo>
                  <a:pt x="1026" y="191"/>
                  <a:pt x="1026" y="191"/>
                  <a:pt x="1026" y="191"/>
                </a:cubicBezTo>
                <a:cubicBezTo>
                  <a:pt x="1025" y="199"/>
                  <a:pt x="1024" y="236"/>
                  <a:pt x="1024" y="236"/>
                </a:cubicBezTo>
                <a:cubicBezTo>
                  <a:pt x="972" y="245"/>
                  <a:pt x="972" y="245"/>
                  <a:pt x="972" y="245"/>
                </a:cubicBezTo>
                <a:cubicBezTo>
                  <a:pt x="971" y="246"/>
                  <a:pt x="971" y="246"/>
                  <a:pt x="971" y="246"/>
                </a:cubicBezTo>
                <a:cubicBezTo>
                  <a:pt x="968" y="257"/>
                  <a:pt x="959" y="277"/>
                  <a:pt x="947" y="292"/>
                </a:cubicBezTo>
                <a:cubicBezTo>
                  <a:pt x="973" y="337"/>
                  <a:pt x="973" y="337"/>
                  <a:pt x="973" y="337"/>
                </a:cubicBezTo>
                <a:cubicBezTo>
                  <a:pt x="967" y="343"/>
                  <a:pt x="941" y="366"/>
                  <a:pt x="941" y="366"/>
                </a:cubicBezTo>
                <a:close/>
                <a:moveTo>
                  <a:pt x="912" y="123"/>
                </a:moveTo>
                <a:cubicBezTo>
                  <a:pt x="867" y="74"/>
                  <a:pt x="792" y="71"/>
                  <a:pt x="745" y="114"/>
                </a:cubicBezTo>
                <a:cubicBezTo>
                  <a:pt x="695" y="158"/>
                  <a:pt x="692" y="233"/>
                  <a:pt x="736" y="282"/>
                </a:cubicBezTo>
                <a:cubicBezTo>
                  <a:pt x="779" y="330"/>
                  <a:pt x="854" y="334"/>
                  <a:pt x="903" y="289"/>
                </a:cubicBezTo>
                <a:cubicBezTo>
                  <a:pt x="951" y="246"/>
                  <a:pt x="955" y="171"/>
                  <a:pt x="912" y="123"/>
                </a:cubicBezTo>
                <a:close/>
                <a:moveTo>
                  <a:pt x="775" y="451"/>
                </a:moveTo>
                <a:cubicBezTo>
                  <a:pt x="897" y="451"/>
                  <a:pt x="897" y="451"/>
                  <a:pt x="897" y="451"/>
                </a:cubicBezTo>
                <a:cubicBezTo>
                  <a:pt x="897" y="1238"/>
                  <a:pt x="897" y="1238"/>
                  <a:pt x="897" y="1238"/>
                </a:cubicBezTo>
                <a:cubicBezTo>
                  <a:pt x="0" y="1238"/>
                  <a:pt x="0" y="1238"/>
                  <a:pt x="0" y="1238"/>
                </a:cubicBezTo>
                <a:cubicBezTo>
                  <a:pt x="0" y="451"/>
                  <a:pt x="0" y="451"/>
                  <a:pt x="0" y="451"/>
                </a:cubicBezTo>
                <a:cubicBezTo>
                  <a:pt x="122" y="451"/>
                  <a:pt x="122" y="451"/>
                  <a:pt x="122" y="451"/>
                </a:cubicBezTo>
                <a:cubicBezTo>
                  <a:pt x="122" y="441"/>
                  <a:pt x="122" y="441"/>
                  <a:pt x="122" y="441"/>
                </a:cubicBezTo>
                <a:cubicBezTo>
                  <a:pt x="122" y="425"/>
                  <a:pt x="135" y="412"/>
                  <a:pt x="150" y="412"/>
                </a:cubicBezTo>
                <a:cubicBezTo>
                  <a:pt x="166" y="412"/>
                  <a:pt x="179" y="425"/>
                  <a:pt x="179" y="441"/>
                </a:cubicBezTo>
                <a:cubicBezTo>
                  <a:pt x="179" y="451"/>
                  <a:pt x="179" y="451"/>
                  <a:pt x="179" y="451"/>
                </a:cubicBezTo>
                <a:cubicBezTo>
                  <a:pt x="207" y="451"/>
                  <a:pt x="207" y="451"/>
                  <a:pt x="207" y="451"/>
                </a:cubicBezTo>
                <a:cubicBezTo>
                  <a:pt x="207" y="441"/>
                  <a:pt x="207" y="441"/>
                  <a:pt x="207" y="441"/>
                </a:cubicBezTo>
                <a:cubicBezTo>
                  <a:pt x="207" y="425"/>
                  <a:pt x="220" y="412"/>
                  <a:pt x="235" y="412"/>
                </a:cubicBezTo>
                <a:cubicBezTo>
                  <a:pt x="251" y="412"/>
                  <a:pt x="264" y="425"/>
                  <a:pt x="264" y="441"/>
                </a:cubicBezTo>
                <a:cubicBezTo>
                  <a:pt x="264" y="451"/>
                  <a:pt x="264" y="451"/>
                  <a:pt x="264" y="451"/>
                </a:cubicBezTo>
                <a:cubicBezTo>
                  <a:pt x="292" y="451"/>
                  <a:pt x="292" y="451"/>
                  <a:pt x="292" y="451"/>
                </a:cubicBezTo>
                <a:cubicBezTo>
                  <a:pt x="292" y="441"/>
                  <a:pt x="292" y="441"/>
                  <a:pt x="292" y="441"/>
                </a:cubicBezTo>
                <a:cubicBezTo>
                  <a:pt x="292" y="425"/>
                  <a:pt x="305" y="412"/>
                  <a:pt x="321" y="412"/>
                </a:cubicBezTo>
                <a:cubicBezTo>
                  <a:pt x="336" y="412"/>
                  <a:pt x="349" y="425"/>
                  <a:pt x="349" y="441"/>
                </a:cubicBezTo>
                <a:cubicBezTo>
                  <a:pt x="349" y="451"/>
                  <a:pt x="349" y="451"/>
                  <a:pt x="349" y="451"/>
                </a:cubicBezTo>
                <a:cubicBezTo>
                  <a:pt x="378" y="451"/>
                  <a:pt x="378" y="451"/>
                  <a:pt x="378" y="451"/>
                </a:cubicBezTo>
                <a:cubicBezTo>
                  <a:pt x="378" y="441"/>
                  <a:pt x="378" y="441"/>
                  <a:pt x="378" y="441"/>
                </a:cubicBezTo>
                <a:cubicBezTo>
                  <a:pt x="378" y="425"/>
                  <a:pt x="390" y="412"/>
                  <a:pt x="406" y="412"/>
                </a:cubicBezTo>
                <a:cubicBezTo>
                  <a:pt x="421" y="412"/>
                  <a:pt x="434" y="425"/>
                  <a:pt x="434" y="441"/>
                </a:cubicBezTo>
                <a:cubicBezTo>
                  <a:pt x="434" y="451"/>
                  <a:pt x="434" y="451"/>
                  <a:pt x="434" y="451"/>
                </a:cubicBezTo>
                <a:cubicBezTo>
                  <a:pt x="463" y="451"/>
                  <a:pt x="463" y="451"/>
                  <a:pt x="463" y="451"/>
                </a:cubicBezTo>
                <a:cubicBezTo>
                  <a:pt x="463" y="441"/>
                  <a:pt x="463" y="441"/>
                  <a:pt x="463" y="441"/>
                </a:cubicBezTo>
                <a:cubicBezTo>
                  <a:pt x="463" y="425"/>
                  <a:pt x="475" y="412"/>
                  <a:pt x="491" y="412"/>
                </a:cubicBezTo>
                <a:cubicBezTo>
                  <a:pt x="507" y="412"/>
                  <a:pt x="519" y="425"/>
                  <a:pt x="519" y="441"/>
                </a:cubicBezTo>
                <a:cubicBezTo>
                  <a:pt x="519" y="451"/>
                  <a:pt x="519" y="451"/>
                  <a:pt x="519" y="451"/>
                </a:cubicBezTo>
                <a:cubicBezTo>
                  <a:pt x="548" y="451"/>
                  <a:pt x="548" y="451"/>
                  <a:pt x="548" y="451"/>
                </a:cubicBezTo>
                <a:cubicBezTo>
                  <a:pt x="548" y="441"/>
                  <a:pt x="548" y="441"/>
                  <a:pt x="548" y="441"/>
                </a:cubicBezTo>
                <a:cubicBezTo>
                  <a:pt x="548" y="425"/>
                  <a:pt x="561" y="412"/>
                  <a:pt x="576" y="412"/>
                </a:cubicBezTo>
                <a:cubicBezTo>
                  <a:pt x="592" y="412"/>
                  <a:pt x="604" y="425"/>
                  <a:pt x="604" y="441"/>
                </a:cubicBezTo>
                <a:cubicBezTo>
                  <a:pt x="604" y="451"/>
                  <a:pt x="604" y="451"/>
                  <a:pt x="604" y="451"/>
                </a:cubicBezTo>
                <a:cubicBezTo>
                  <a:pt x="633" y="451"/>
                  <a:pt x="633" y="451"/>
                  <a:pt x="633" y="451"/>
                </a:cubicBezTo>
                <a:cubicBezTo>
                  <a:pt x="633" y="441"/>
                  <a:pt x="633" y="441"/>
                  <a:pt x="633" y="441"/>
                </a:cubicBezTo>
                <a:cubicBezTo>
                  <a:pt x="633" y="425"/>
                  <a:pt x="646" y="412"/>
                  <a:pt x="661" y="412"/>
                </a:cubicBezTo>
                <a:cubicBezTo>
                  <a:pt x="677" y="412"/>
                  <a:pt x="690" y="425"/>
                  <a:pt x="690" y="441"/>
                </a:cubicBezTo>
                <a:cubicBezTo>
                  <a:pt x="690" y="451"/>
                  <a:pt x="690" y="451"/>
                  <a:pt x="690" y="451"/>
                </a:cubicBezTo>
                <a:cubicBezTo>
                  <a:pt x="718" y="451"/>
                  <a:pt x="718" y="451"/>
                  <a:pt x="718" y="451"/>
                </a:cubicBezTo>
                <a:cubicBezTo>
                  <a:pt x="718" y="441"/>
                  <a:pt x="718" y="441"/>
                  <a:pt x="718" y="441"/>
                </a:cubicBezTo>
                <a:cubicBezTo>
                  <a:pt x="718" y="425"/>
                  <a:pt x="731" y="412"/>
                  <a:pt x="747" y="412"/>
                </a:cubicBezTo>
                <a:cubicBezTo>
                  <a:pt x="762" y="412"/>
                  <a:pt x="775" y="425"/>
                  <a:pt x="775" y="441"/>
                </a:cubicBezTo>
                <a:lnTo>
                  <a:pt x="775" y="451"/>
                </a:lnTo>
                <a:close/>
                <a:moveTo>
                  <a:pt x="682" y="949"/>
                </a:moveTo>
                <a:cubicBezTo>
                  <a:pt x="540" y="949"/>
                  <a:pt x="540" y="949"/>
                  <a:pt x="540" y="949"/>
                </a:cubicBezTo>
                <a:cubicBezTo>
                  <a:pt x="540" y="1069"/>
                  <a:pt x="540" y="1069"/>
                  <a:pt x="540" y="1069"/>
                </a:cubicBezTo>
                <a:cubicBezTo>
                  <a:pt x="682" y="1069"/>
                  <a:pt x="682" y="1069"/>
                  <a:pt x="682" y="1069"/>
                </a:cubicBezTo>
                <a:lnTo>
                  <a:pt x="682" y="949"/>
                </a:lnTo>
                <a:close/>
                <a:moveTo>
                  <a:pt x="703" y="1069"/>
                </a:moveTo>
                <a:cubicBezTo>
                  <a:pt x="845" y="1069"/>
                  <a:pt x="845" y="1069"/>
                  <a:pt x="845" y="1069"/>
                </a:cubicBezTo>
                <a:cubicBezTo>
                  <a:pt x="845" y="949"/>
                  <a:pt x="845" y="949"/>
                  <a:pt x="845" y="949"/>
                </a:cubicBezTo>
                <a:cubicBezTo>
                  <a:pt x="703" y="949"/>
                  <a:pt x="703" y="949"/>
                  <a:pt x="703" y="949"/>
                </a:cubicBezTo>
                <a:lnTo>
                  <a:pt x="703" y="1069"/>
                </a:lnTo>
                <a:close/>
                <a:moveTo>
                  <a:pt x="377" y="1196"/>
                </a:moveTo>
                <a:cubicBezTo>
                  <a:pt x="519" y="1196"/>
                  <a:pt x="519" y="1196"/>
                  <a:pt x="519" y="1196"/>
                </a:cubicBezTo>
                <a:cubicBezTo>
                  <a:pt x="519" y="1090"/>
                  <a:pt x="519" y="1090"/>
                  <a:pt x="519" y="1090"/>
                </a:cubicBezTo>
                <a:cubicBezTo>
                  <a:pt x="377" y="1090"/>
                  <a:pt x="377" y="1090"/>
                  <a:pt x="377" y="1090"/>
                </a:cubicBezTo>
                <a:lnTo>
                  <a:pt x="377" y="1196"/>
                </a:lnTo>
                <a:close/>
                <a:moveTo>
                  <a:pt x="357" y="1090"/>
                </a:moveTo>
                <a:cubicBezTo>
                  <a:pt x="215" y="1090"/>
                  <a:pt x="215" y="1090"/>
                  <a:pt x="215" y="1090"/>
                </a:cubicBezTo>
                <a:cubicBezTo>
                  <a:pt x="215" y="1196"/>
                  <a:pt x="215" y="1196"/>
                  <a:pt x="215" y="1196"/>
                </a:cubicBezTo>
                <a:cubicBezTo>
                  <a:pt x="357" y="1196"/>
                  <a:pt x="357" y="1196"/>
                  <a:pt x="357" y="1196"/>
                </a:cubicBezTo>
                <a:lnTo>
                  <a:pt x="357" y="1090"/>
                </a:lnTo>
                <a:close/>
                <a:moveTo>
                  <a:pt x="540" y="1196"/>
                </a:moveTo>
                <a:cubicBezTo>
                  <a:pt x="682" y="1196"/>
                  <a:pt x="682" y="1196"/>
                  <a:pt x="682" y="1196"/>
                </a:cubicBezTo>
                <a:cubicBezTo>
                  <a:pt x="682" y="1090"/>
                  <a:pt x="682" y="1090"/>
                  <a:pt x="682" y="1090"/>
                </a:cubicBezTo>
                <a:cubicBezTo>
                  <a:pt x="540" y="1090"/>
                  <a:pt x="540" y="1090"/>
                  <a:pt x="540" y="1090"/>
                </a:cubicBezTo>
                <a:lnTo>
                  <a:pt x="540" y="1196"/>
                </a:lnTo>
                <a:close/>
                <a:moveTo>
                  <a:pt x="519" y="949"/>
                </a:moveTo>
                <a:cubicBezTo>
                  <a:pt x="377" y="949"/>
                  <a:pt x="377" y="949"/>
                  <a:pt x="377" y="949"/>
                </a:cubicBezTo>
                <a:cubicBezTo>
                  <a:pt x="377" y="1069"/>
                  <a:pt x="377" y="1069"/>
                  <a:pt x="377" y="1069"/>
                </a:cubicBezTo>
                <a:cubicBezTo>
                  <a:pt x="519" y="1069"/>
                  <a:pt x="519" y="1069"/>
                  <a:pt x="519" y="1069"/>
                </a:cubicBezTo>
                <a:lnTo>
                  <a:pt x="519" y="949"/>
                </a:lnTo>
                <a:close/>
                <a:moveTo>
                  <a:pt x="357" y="949"/>
                </a:moveTo>
                <a:cubicBezTo>
                  <a:pt x="215" y="949"/>
                  <a:pt x="215" y="949"/>
                  <a:pt x="215" y="949"/>
                </a:cubicBezTo>
                <a:cubicBezTo>
                  <a:pt x="215" y="1069"/>
                  <a:pt x="215" y="1069"/>
                  <a:pt x="215" y="1069"/>
                </a:cubicBezTo>
                <a:cubicBezTo>
                  <a:pt x="357" y="1069"/>
                  <a:pt x="357" y="1069"/>
                  <a:pt x="357" y="1069"/>
                </a:cubicBezTo>
                <a:lnTo>
                  <a:pt x="357" y="949"/>
                </a:lnTo>
                <a:close/>
                <a:moveTo>
                  <a:pt x="194" y="949"/>
                </a:moveTo>
                <a:cubicBezTo>
                  <a:pt x="52" y="949"/>
                  <a:pt x="52" y="949"/>
                  <a:pt x="52" y="949"/>
                </a:cubicBezTo>
                <a:cubicBezTo>
                  <a:pt x="52" y="1069"/>
                  <a:pt x="52" y="1069"/>
                  <a:pt x="52" y="1069"/>
                </a:cubicBezTo>
                <a:cubicBezTo>
                  <a:pt x="194" y="1069"/>
                  <a:pt x="194" y="1069"/>
                  <a:pt x="194" y="1069"/>
                </a:cubicBezTo>
                <a:lnTo>
                  <a:pt x="194" y="949"/>
                </a:lnTo>
                <a:close/>
                <a:moveTo>
                  <a:pt x="52" y="1090"/>
                </a:moveTo>
                <a:cubicBezTo>
                  <a:pt x="52" y="1196"/>
                  <a:pt x="52" y="1196"/>
                  <a:pt x="52" y="1196"/>
                </a:cubicBezTo>
                <a:cubicBezTo>
                  <a:pt x="194" y="1196"/>
                  <a:pt x="194" y="1196"/>
                  <a:pt x="194" y="1196"/>
                </a:cubicBezTo>
                <a:cubicBezTo>
                  <a:pt x="194" y="1090"/>
                  <a:pt x="194" y="1090"/>
                  <a:pt x="194" y="1090"/>
                </a:cubicBezTo>
                <a:lnTo>
                  <a:pt x="52" y="1090"/>
                </a:lnTo>
                <a:close/>
                <a:moveTo>
                  <a:pt x="845" y="1196"/>
                </a:moveTo>
                <a:cubicBezTo>
                  <a:pt x="845" y="1090"/>
                  <a:pt x="845" y="1090"/>
                  <a:pt x="845" y="1090"/>
                </a:cubicBezTo>
                <a:cubicBezTo>
                  <a:pt x="703" y="1090"/>
                  <a:pt x="703" y="1090"/>
                  <a:pt x="703" y="1090"/>
                </a:cubicBezTo>
                <a:cubicBezTo>
                  <a:pt x="703" y="1196"/>
                  <a:pt x="703" y="1196"/>
                  <a:pt x="703" y="1196"/>
                </a:cubicBezTo>
                <a:lnTo>
                  <a:pt x="845" y="1196"/>
                </a:lnTo>
                <a:close/>
                <a:moveTo>
                  <a:pt x="845" y="808"/>
                </a:moveTo>
                <a:cubicBezTo>
                  <a:pt x="703" y="808"/>
                  <a:pt x="703" y="808"/>
                  <a:pt x="703" y="808"/>
                </a:cubicBezTo>
                <a:cubicBezTo>
                  <a:pt x="703" y="928"/>
                  <a:pt x="703" y="928"/>
                  <a:pt x="703" y="928"/>
                </a:cubicBezTo>
                <a:cubicBezTo>
                  <a:pt x="845" y="928"/>
                  <a:pt x="845" y="928"/>
                  <a:pt x="845" y="928"/>
                </a:cubicBezTo>
                <a:lnTo>
                  <a:pt x="845" y="808"/>
                </a:lnTo>
                <a:close/>
                <a:moveTo>
                  <a:pt x="682" y="808"/>
                </a:moveTo>
                <a:cubicBezTo>
                  <a:pt x="540" y="808"/>
                  <a:pt x="540" y="808"/>
                  <a:pt x="540" y="808"/>
                </a:cubicBezTo>
                <a:cubicBezTo>
                  <a:pt x="540" y="928"/>
                  <a:pt x="540" y="928"/>
                  <a:pt x="540" y="928"/>
                </a:cubicBezTo>
                <a:cubicBezTo>
                  <a:pt x="682" y="928"/>
                  <a:pt x="682" y="928"/>
                  <a:pt x="682" y="928"/>
                </a:cubicBezTo>
                <a:lnTo>
                  <a:pt x="682" y="808"/>
                </a:lnTo>
                <a:close/>
                <a:moveTo>
                  <a:pt x="519" y="808"/>
                </a:moveTo>
                <a:cubicBezTo>
                  <a:pt x="377" y="808"/>
                  <a:pt x="377" y="808"/>
                  <a:pt x="377" y="808"/>
                </a:cubicBezTo>
                <a:cubicBezTo>
                  <a:pt x="377" y="928"/>
                  <a:pt x="377" y="928"/>
                  <a:pt x="377" y="928"/>
                </a:cubicBezTo>
                <a:cubicBezTo>
                  <a:pt x="519" y="928"/>
                  <a:pt x="519" y="928"/>
                  <a:pt x="519" y="928"/>
                </a:cubicBezTo>
                <a:lnTo>
                  <a:pt x="519" y="808"/>
                </a:lnTo>
                <a:close/>
                <a:moveTo>
                  <a:pt x="357" y="808"/>
                </a:moveTo>
                <a:cubicBezTo>
                  <a:pt x="215" y="808"/>
                  <a:pt x="215" y="808"/>
                  <a:pt x="215" y="808"/>
                </a:cubicBezTo>
                <a:cubicBezTo>
                  <a:pt x="215" y="928"/>
                  <a:pt x="215" y="928"/>
                  <a:pt x="215" y="928"/>
                </a:cubicBezTo>
                <a:cubicBezTo>
                  <a:pt x="357" y="928"/>
                  <a:pt x="357" y="928"/>
                  <a:pt x="357" y="928"/>
                </a:cubicBezTo>
                <a:lnTo>
                  <a:pt x="357" y="808"/>
                </a:lnTo>
                <a:close/>
                <a:moveTo>
                  <a:pt x="194" y="808"/>
                </a:moveTo>
                <a:cubicBezTo>
                  <a:pt x="52" y="808"/>
                  <a:pt x="52" y="808"/>
                  <a:pt x="52" y="808"/>
                </a:cubicBezTo>
                <a:cubicBezTo>
                  <a:pt x="52" y="928"/>
                  <a:pt x="52" y="928"/>
                  <a:pt x="52" y="928"/>
                </a:cubicBezTo>
                <a:cubicBezTo>
                  <a:pt x="194" y="928"/>
                  <a:pt x="194" y="928"/>
                  <a:pt x="194" y="928"/>
                </a:cubicBezTo>
                <a:lnTo>
                  <a:pt x="194" y="808"/>
                </a:lnTo>
                <a:close/>
                <a:moveTo>
                  <a:pt x="845" y="668"/>
                </a:moveTo>
                <a:cubicBezTo>
                  <a:pt x="703" y="668"/>
                  <a:pt x="703" y="668"/>
                  <a:pt x="703" y="668"/>
                </a:cubicBezTo>
                <a:cubicBezTo>
                  <a:pt x="703" y="787"/>
                  <a:pt x="703" y="787"/>
                  <a:pt x="703" y="787"/>
                </a:cubicBezTo>
                <a:cubicBezTo>
                  <a:pt x="845" y="787"/>
                  <a:pt x="845" y="787"/>
                  <a:pt x="845" y="787"/>
                </a:cubicBezTo>
                <a:lnTo>
                  <a:pt x="845" y="668"/>
                </a:lnTo>
                <a:close/>
                <a:moveTo>
                  <a:pt x="682" y="668"/>
                </a:moveTo>
                <a:cubicBezTo>
                  <a:pt x="540" y="668"/>
                  <a:pt x="540" y="668"/>
                  <a:pt x="540" y="668"/>
                </a:cubicBezTo>
                <a:cubicBezTo>
                  <a:pt x="540" y="787"/>
                  <a:pt x="540" y="787"/>
                  <a:pt x="540" y="787"/>
                </a:cubicBezTo>
                <a:cubicBezTo>
                  <a:pt x="682" y="787"/>
                  <a:pt x="682" y="787"/>
                  <a:pt x="682" y="787"/>
                </a:cubicBezTo>
                <a:lnTo>
                  <a:pt x="682" y="668"/>
                </a:lnTo>
                <a:close/>
                <a:moveTo>
                  <a:pt x="519" y="668"/>
                </a:moveTo>
                <a:cubicBezTo>
                  <a:pt x="377" y="668"/>
                  <a:pt x="377" y="668"/>
                  <a:pt x="377" y="668"/>
                </a:cubicBezTo>
                <a:cubicBezTo>
                  <a:pt x="377" y="787"/>
                  <a:pt x="377" y="787"/>
                  <a:pt x="377" y="787"/>
                </a:cubicBezTo>
                <a:cubicBezTo>
                  <a:pt x="519" y="787"/>
                  <a:pt x="519" y="787"/>
                  <a:pt x="519" y="787"/>
                </a:cubicBezTo>
                <a:lnTo>
                  <a:pt x="519" y="668"/>
                </a:lnTo>
                <a:close/>
                <a:moveTo>
                  <a:pt x="357" y="668"/>
                </a:moveTo>
                <a:cubicBezTo>
                  <a:pt x="215" y="668"/>
                  <a:pt x="215" y="668"/>
                  <a:pt x="215" y="668"/>
                </a:cubicBezTo>
                <a:cubicBezTo>
                  <a:pt x="215" y="787"/>
                  <a:pt x="215" y="787"/>
                  <a:pt x="215" y="787"/>
                </a:cubicBezTo>
                <a:cubicBezTo>
                  <a:pt x="357" y="787"/>
                  <a:pt x="357" y="787"/>
                  <a:pt x="357" y="787"/>
                </a:cubicBezTo>
                <a:lnTo>
                  <a:pt x="357" y="668"/>
                </a:lnTo>
                <a:close/>
                <a:moveTo>
                  <a:pt x="194" y="668"/>
                </a:moveTo>
                <a:cubicBezTo>
                  <a:pt x="52" y="668"/>
                  <a:pt x="52" y="668"/>
                  <a:pt x="52" y="668"/>
                </a:cubicBezTo>
                <a:cubicBezTo>
                  <a:pt x="52" y="787"/>
                  <a:pt x="52" y="787"/>
                  <a:pt x="52" y="787"/>
                </a:cubicBezTo>
                <a:cubicBezTo>
                  <a:pt x="194" y="787"/>
                  <a:pt x="194" y="787"/>
                  <a:pt x="194" y="787"/>
                </a:cubicBezTo>
                <a:lnTo>
                  <a:pt x="194" y="668"/>
                </a:lnTo>
                <a:close/>
                <a:moveTo>
                  <a:pt x="775" y="493"/>
                </a:moveTo>
                <a:cubicBezTo>
                  <a:pt x="775" y="511"/>
                  <a:pt x="775" y="511"/>
                  <a:pt x="775" y="511"/>
                </a:cubicBezTo>
                <a:cubicBezTo>
                  <a:pt x="775" y="527"/>
                  <a:pt x="762" y="540"/>
                  <a:pt x="747" y="540"/>
                </a:cubicBezTo>
                <a:cubicBezTo>
                  <a:pt x="731" y="540"/>
                  <a:pt x="718" y="527"/>
                  <a:pt x="718" y="511"/>
                </a:cubicBezTo>
                <a:cubicBezTo>
                  <a:pt x="718" y="493"/>
                  <a:pt x="718" y="493"/>
                  <a:pt x="718" y="493"/>
                </a:cubicBezTo>
                <a:cubicBezTo>
                  <a:pt x="690" y="493"/>
                  <a:pt x="690" y="493"/>
                  <a:pt x="690" y="493"/>
                </a:cubicBezTo>
                <a:cubicBezTo>
                  <a:pt x="690" y="511"/>
                  <a:pt x="690" y="511"/>
                  <a:pt x="690" y="511"/>
                </a:cubicBezTo>
                <a:cubicBezTo>
                  <a:pt x="690" y="527"/>
                  <a:pt x="677" y="540"/>
                  <a:pt x="661" y="540"/>
                </a:cubicBezTo>
                <a:cubicBezTo>
                  <a:pt x="646" y="540"/>
                  <a:pt x="633" y="527"/>
                  <a:pt x="633" y="511"/>
                </a:cubicBezTo>
                <a:cubicBezTo>
                  <a:pt x="633" y="493"/>
                  <a:pt x="633" y="493"/>
                  <a:pt x="633" y="493"/>
                </a:cubicBezTo>
                <a:cubicBezTo>
                  <a:pt x="604" y="493"/>
                  <a:pt x="604" y="493"/>
                  <a:pt x="604" y="493"/>
                </a:cubicBezTo>
                <a:cubicBezTo>
                  <a:pt x="604" y="511"/>
                  <a:pt x="604" y="511"/>
                  <a:pt x="604" y="511"/>
                </a:cubicBezTo>
                <a:cubicBezTo>
                  <a:pt x="604" y="527"/>
                  <a:pt x="592" y="540"/>
                  <a:pt x="576" y="540"/>
                </a:cubicBezTo>
                <a:cubicBezTo>
                  <a:pt x="561" y="540"/>
                  <a:pt x="548" y="527"/>
                  <a:pt x="548" y="511"/>
                </a:cubicBezTo>
                <a:cubicBezTo>
                  <a:pt x="548" y="493"/>
                  <a:pt x="548" y="493"/>
                  <a:pt x="548" y="493"/>
                </a:cubicBezTo>
                <a:cubicBezTo>
                  <a:pt x="519" y="493"/>
                  <a:pt x="519" y="493"/>
                  <a:pt x="519" y="493"/>
                </a:cubicBezTo>
                <a:cubicBezTo>
                  <a:pt x="519" y="511"/>
                  <a:pt x="519" y="511"/>
                  <a:pt x="519" y="511"/>
                </a:cubicBezTo>
                <a:cubicBezTo>
                  <a:pt x="519" y="527"/>
                  <a:pt x="507" y="540"/>
                  <a:pt x="491" y="540"/>
                </a:cubicBezTo>
                <a:cubicBezTo>
                  <a:pt x="475" y="540"/>
                  <a:pt x="463" y="527"/>
                  <a:pt x="463" y="511"/>
                </a:cubicBezTo>
                <a:cubicBezTo>
                  <a:pt x="463" y="493"/>
                  <a:pt x="463" y="493"/>
                  <a:pt x="463" y="493"/>
                </a:cubicBezTo>
                <a:cubicBezTo>
                  <a:pt x="434" y="493"/>
                  <a:pt x="434" y="493"/>
                  <a:pt x="434" y="493"/>
                </a:cubicBezTo>
                <a:cubicBezTo>
                  <a:pt x="434" y="511"/>
                  <a:pt x="434" y="511"/>
                  <a:pt x="434" y="511"/>
                </a:cubicBezTo>
                <a:cubicBezTo>
                  <a:pt x="434" y="527"/>
                  <a:pt x="421" y="540"/>
                  <a:pt x="406" y="540"/>
                </a:cubicBezTo>
                <a:cubicBezTo>
                  <a:pt x="390" y="540"/>
                  <a:pt x="378" y="527"/>
                  <a:pt x="378" y="511"/>
                </a:cubicBezTo>
                <a:cubicBezTo>
                  <a:pt x="378" y="493"/>
                  <a:pt x="378" y="493"/>
                  <a:pt x="378" y="493"/>
                </a:cubicBezTo>
                <a:cubicBezTo>
                  <a:pt x="349" y="493"/>
                  <a:pt x="349" y="493"/>
                  <a:pt x="349" y="493"/>
                </a:cubicBezTo>
                <a:cubicBezTo>
                  <a:pt x="349" y="511"/>
                  <a:pt x="349" y="511"/>
                  <a:pt x="349" y="511"/>
                </a:cubicBezTo>
                <a:cubicBezTo>
                  <a:pt x="349" y="527"/>
                  <a:pt x="336" y="540"/>
                  <a:pt x="321" y="540"/>
                </a:cubicBezTo>
                <a:cubicBezTo>
                  <a:pt x="305" y="540"/>
                  <a:pt x="292" y="527"/>
                  <a:pt x="292" y="511"/>
                </a:cubicBezTo>
                <a:cubicBezTo>
                  <a:pt x="292" y="493"/>
                  <a:pt x="292" y="493"/>
                  <a:pt x="292" y="493"/>
                </a:cubicBezTo>
                <a:cubicBezTo>
                  <a:pt x="264" y="493"/>
                  <a:pt x="264" y="493"/>
                  <a:pt x="264" y="493"/>
                </a:cubicBezTo>
                <a:cubicBezTo>
                  <a:pt x="264" y="511"/>
                  <a:pt x="264" y="511"/>
                  <a:pt x="264" y="511"/>
                </a:cubicBezTo>
                <a:cubicBezTo>
                  <a:pt x="264" y="527"/>
                  <a:pt x="251" y="540"/>
                  <a:pt x="235" y="540"/>
                </a:cubicBezTo>
                <a:cubicBezTo>
                  <a:pt x="220" y="540"/>
                  <a:pt x="207" y="527"/>
                  <a:pt x="207" y="511"/>
                </a:cubicBezTo>
                <a:cubicBezTo>
                  <a:pt x="207" y="493"/>
                  <a:pt x="207" y="493"/>
                  <a:pt x="207" y="493"/>
                </a:cubicBezTo>
                <a:cubicBezTo>
                  <a:pt x="179" y="493"/>
                  <a:pt x="179" y="493"/>
                  <a:pt x="179" y="493"/>
                </a:cubicBezTo>
                <a:cubicBezTo>
                  <a:pt x="179" y="511"/>
                  <a:pt x="179" y="511"/>
                  <a:pt x="179" y="511"/>
                </a:cubicBezTo>
                <a:cubicBezTo>
                  <a:pt x="179" y="527"/>
                  <a:pt x="166" y="540"/>
                  <a:pt x="150" y="540"/>
                </a:cubicBezTo>
                <a:cubicBezTo>
                  <a:pt x="135" y="540"/>
                  <a:pt x="122" y="527"/>
                  <a:pt x="122" y="511"/>
                </a:cubicBezTo>
                <a:cubicBezTo>
                  <a:pt x="122" y="493"/>
                  <a:pt x="122" y="493"/>
                  <a:pt x="122" y="493"/>
                </a:cubicBezTo>
                <a:cubicBezTo>
                  <a:pt x="42" y="493"/>
                  <a:pt x="42" y="493"/>
                  <a:pt x="42" y="493"/>
                </a:cubicBezTo>
                <a:cubicBezTo>
                  <a:pt x="42" y="647"/>
                  <a:pt x="42" y="647"/>
                  <a:pt x="42" y="647"/>
                </a:cubicBezTo>
                <a:cubicBezTo>
                  <a:pt x="855" y="647"/>
                  <a:pt x="855" y="647"/>
                  <a:pt x="855" y="647"/>
                </a:cubicBezTo>
                <a:cubicBezTo>
                  <a:pt x="855" y="493"/>
                  <a:pt x="855" y="493"/>
                  <a:pt x="855" y="493"/>
                </a:cubicBezTo>
                <a:lnTo>
                  <a:pt x="775" y="493"/>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90577860"/>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16053826"/>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3355543"/>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 id="2147483775" r:id="rId15"/>
    <p:sldLayoutId id="2147483776" r:id="rId16"/>
    <p:sldLayoutId id="2147483777" r:id="rId17"/>
    <p:sldLayoutId id="2147483778" r:id="rId18"/>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05640138"/>
      </p:ext>
    </p:extLst>
  </p:cSld>
  <p:clrMap bg1="lt1" tx1="dk1" bg2="lt2" tx2="dk2" accent1="accent1" accent2="accent2" accent3="accent3" accent4="accent4" accent5="accent5" accent6="accent6" hlink="hlink" folHlink="folHlink"/>
  <p:sldLayoutIdLst>
    <p:sldLayoutId id="2147483780"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3.xml"/><Relationship Id="rId1" Type="http://schemas.openxmlformats.org/officeDocument/2006/relationships/tags" Target="../tags/tag1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3.xml"/><Relationship Id="rId1" Type="http://schemas.openxmlformats.org/officeDocument/2006/relationships/tags" Target="../tags/tag1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9.emf"/><Relationship Id="rId2" Type="http://schemas.openxmlformats.org/officeDocument/2006/relationships/tags" Target="../tags/tag13.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notesSlide" Target="../notesSlides/notesSlide2.xml"/><Relationship Id="rId4"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15.xml"/><Relationship Id="rId1" Type="http://schemas.openxmlformats.org/officeDocument/2006/relationships/vmlDrawing" Target="../drawings/vmlDrawing6.vml"/><Relationship Id="rId5" Type="http://schemas.openxmlformats.org/officeDocument/2006/relationships/image" Target="../media/image9.emf"/><Relationship Id="rId4" Type="http://schemas.openxmlformats.org/officeDocument/2006/relationships/oleObject" Target="../embeddings/oleObject6.bin"/></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vmlDrawing" Target="../drawings/vmlDrawing1.vml"/><Relationship Id="rId5" Type="http://schemas.openxmlformats.org/officeDocument/2006/relationships/image" Target="../media/image9.emf"/><Relationship Id="rId4" Type="http://schemas.openxmlformats.org/officeDocument/2006/relationships/oleObject" Target="../embeddings/oleObject1.bin"/></Relationships>
</file>

<file path=ppt/slides/_rels/slide3.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image" Target="../media/image9.emf"/><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slideLayout" Target="../slideLayouts/slideLayout8.xml"/><Relationship Id="rId4" Type="http://schemas.openxmlformats.org/officeDocument/2006/relationships/tags" Target="../tags/tag5.xml"/></Relationships>
</file>

<file path=ppt/slides/_rels/slide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tags" Target="../tags/tag7.xml"/><Relationship Id="rId7" Type="http://schemas.openxmlformats.org/officeDocument/2006/relationships/image" Target="../media/image11.png"/><Relationship Id="rId2" Type="http://schemas.openxmlformats.org/officeDocument/2006/relationships/tags" Target="../tags/tag6.xml"/><Relationship Id="rId1" Type="http://schemas.openxmlformats.org/officeDocument/2006/relationships/vmlDrawing" Target="../drawings/vmlDrawing3.vml"/><Relationship Id="rId6" Type="http://schemas.openxmlformats.org/officeDocument/2006/relationships/image" Target="../media/image9.emf"/><Relationship Id="rId5" Type="http://schemas.openxmlformats.org/officeDocument/2006/relationships/oleObject" Target="../embeddings/oleObject3.bin"/><Relationship Id="rId4"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9.emf"/><Relationship Id="rId2" Type="http://schemas.openxmlformats.org/officeDocument/2006/relationships/tags" Target="../tags/tag8.xml"/><Relationship Id="rId1" Type="http://schemas.openxmlformats.org/officeDocument/2006/relationships/vmlDrawing" Target="../drawings/vmlDrawing4.vml"/><Relationship Id="rId6" Type="http://schemas.openxmlformats.org/officeDocument/2006/relationships/oleObject" Target="../embeddings/oleObject4.bin"/><Relationship Id="rId5" Type="http://schemas.openxmlformats.org/officeDocument/2006/relationships/slideLayout" Target="../slideLayouts/slideLayout3.xml"/><Relationship Id="rId4"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WebCamps</a:t>
            </a:r>
            <a:r>
              <a:rPr lang="en-US" dirty="0"/>
              <a:t> Online</a:t>
            </a:r>
          </a:p>
        </p:txBody>
      </p:sp>
      <p:grpSp>
        <p:nvGrpSpPr>
          <p:cNvPr id="16" name="Group 15"/>
          <p:cNvGrpSpPr/>
          <p:nvPr/>
        </p:nvGrpSpPr>
        <p:grpSpPr>
          <a:xfrm>
            <a:off x="-1" y="1141412"/>
            <a:ext cx="11676064" cy="1645920"/>
            <a:chOff x="-1" y="1141412"/>
            <a:chExt cx="11676064" cy="1645920"/>
          </a:xfrm>
        </p:grpSpPr>
        <p:sp>
          <p:nvSpPr>
            <p:cNvPr id="4" name="Rectangle 3"/>
            <p:cNvSpPr/>
            <p:nvPr/>
          </p:nvSpPr>
          <p:spPr bwMode="auto">
            <a:xfrm>
              <a:off x="-1" y="1141412"/>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8" name="Rectangle 7"/>
            <p:cNvSpPr/>
            <p:nvPr/>
          </p:nvSpPr>
          <p:spPr>
            <a:xfrm>
              <a:off x="3651849" y="1141412"/>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Twitter: </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a:gradFill>
                    <a:gsLst>
                      <a:gs pos="0">
                        <a:srgbClr val="595959"/>
                      </a:gs>
                      <a:gs pos="86000">
                        <a:srgbClr val="595959"/>
                      </a:gs>
                    </a:gsLst>
                    <a:lin ang="5400000" scaled="0"/>
                  </a:gradFill>
                  <a:latin typeface="Segoe UI Light" pitchFamily="34" charset="0"/>
                </a:rPr>
                <a:t>Follow @</a:t>
              </a:r>
              <a:r>
                <a:rPr lang="en-US" sz="2600" spc="-100" dirty="0" err="1">
                  <a:gradFill>
                    <a:gsLst>
                      <a:gs pos="0">
                        <a:srgbClr val="595959"/>
                      </a:gs>
                      <a:gs pos="86000">
                        <a:srgbClr val="595959"/>
                      </a:gs>
                    </a:gsLst>
                    <a:lin ang="5400000" scaled="0"/>
                  </a:gradFill>
                  <a:latin typeface="Segoe UI Light" pitchFamily="34" charset="0"/>
                </a:rPr>
                <a:t>webcamps</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a:gradFill>
                    <a:gsLst>
                      <a:gs pos="0">
                        <a:srgbClr val="595959"/>
                      </a:gs>
                      <a:gs pos="86000">
                        <a:srgbClr val="595959"/>
                      </a:gs>
                    </a:gsLst>
                    <a:lin ang="5400000" scaled="0"/>
                  </a:gradFill>
                  <a:latin typeface="Segoe UI Light" pitchFamily="34" charset="0"/>
                </a:rPr>
                <a:t>Hashtag </a:t>
              </a:r>
              <a:r>
                <a:rPr lang="en-US" sz="2600" spc="-100" dirty="0" smtClean="0">
                  <a:gradFill>
                    <a:gsLst>
                      <a:gs pos="0">
                        <a:srgbClr val="595959"/>
                      </a:gs>
                      <a:gs pos="86000">
                        <a:srgbClr val="595959"/>
                      </a:gs>
                    </a:gsLst>
                    <a:lin ang="5400000" scaled="0"/>
                  </a:gradFill>
                  <a:latin typeface="Segoe UI Light" pitchFamily="34" charset="0"/>
                </a:rPr>
                <a:t>#</a:t>
              </a:r>
              <a:r>
                <a:rPr lang="en-US" sz="2600" spc="-100" dirty="0" err="1" smtClean="0">
                  <a:gradFill>
                    <a:gsLst>
                      <a:gs pos="0">
                        <a:srgbClr val="595959"/>
                      </a:gs>
                      <a:gs pos="86000">
                        <a:srgbClr val="595959"/>
                      </a:gs>
                    </a:gsLst>
                    <a:lin ang="5400000" scaled="0"/>
                  </a:gradFill>
                  <a:latin typeface="Segoe UI Light" pitchFamily="34" charset="0"/>
                </a:rPr>
                <a:t>devcamps</a:t>
              </a:r>
              <a:endParaRPr lang="en-US" sz="2600" spc="-100" dirty="0">
                <a:gradFill>
                  <a:gsLst>
                    <a:gs pos="0">
                      <a:srgbClr val="595959"/>
                    </a:gs>
                    <a:gs pos="86000">
                      <a:srgbClr val="595959"/>
                    </a:gs>
                  </a:gsLst>
                  <a:lin ang="5400000" scaled="0"/>
                </a:gradFill>
                <a:latin typeface="Segoe UI Light" pitchFamily="34" charset="0"/>
              </a:endParaRPr>
            </a:p>
            <a:p>
              <a:pPr marL="3175" lvl="0" defTabSz="914363">
                <a:lnSpc>
                  <a:spcPct val="90000"/>
                </a:lnSpc>
                <a:spcBef>
                  <a:spcPts val="600"/>
                </a:spcBef>
                <a:buSzPct val="80000"/>
              </a:pPr>
              <a:r>
                <a:rPr lang="en-US" sz="2600" spc="-100" dirty="0" smtClean="0">
                  <a:gradFill>
                    <a:gsLst>
                      <a:gs pos="0">
                        <a:srgbClr val="595959"/>
                      </a:gs>
                      <a:gs pos="86000">
                        <a:srgbClr val="595959"/>
                      </a:gs>
                    </a:gsLst>
                    <a:lin ang="5400000" scaled="0"/>
                  </a:gradFill>
                  <a:latin typeface="Segoe UI Light" pitchFamily="34" charset="0"/>
                </a:rPr>
                <a:t>[Speaker] / [Twitter]</a:t>
              </a:r>
              <a:endParaRPr lang="en-US" sz="2600" spc="-100" dirty="0">
                <a:gradFill>
                  <a:gsLst>
                    <a:gs pos="0">
                      <a:srgbClr val="595959"/>
                    </a:gs>
                    <a:gs pos="86000">
                      <a:srgbClr val="595959"/>
                    </a:gs>
                  </a:gsLst>
                  <a:lin ang="5400000" scaled="0"/>
                </a:gradFill>
                <a:latin typeface="Segoe UI Light" pitchFamily="34" charset="0"/>
              </a:endParaRPr>
            </a:p>
          </p:txBody>
        </p:sp>
        <p:sp>
          <p:nvSpPr>
            <p:cNvPr id="9" name="Freeform 13"/>
            <p:cNvSpPr>
              <a:spLocks noEditPoints="1"/>
            </p:cNvSpPr>
            <p:nvPr/>
          </p:nvSpPr>
          <p:spPr bwMode="black">
            <a:xfrm>
              <a:off x="1198380" y="1141414"/>
              <a:ext cx="1933123" cy="1645918"/>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tx1">
                    <a:lumMod val="50000"/>
                  </a:schemeClr>
                </a:solidFill>
                <a:latin typeface="Segoe Light" pitchFamily="34" charset="0"/>
              </a:endParaRPr>
            </a:p>
          </p:txBody>
        </p:sp>
      </p:grpSp>
      <p:grpSp>
        <p:nvGrpSpPr>
          <p:cNvPr id="17" name="Group 16"/>
          <p:cNvGrpSpPr/>
          <p:nvPr/>
        </p:nvGrpSpPr>
        <p:grpSpPr>
          <a:xfrm>
            <a:off x="-1" y="2872740"/>
            <a:ext cx="11681814" cy="1645920"/>
            <a:chOff x="-1" y="2872740"/>
            <a:chExt cx="11681814" cy="1645920"/>
          </a:xfrm>
        </p:grpSpPr>
        <p:sp>
          <p:nvSpPr>
            <p:cNvPr id="5" name="Rectangle 4"/>
            <p:cNvSpPr/>
            <p:nvPr/>
          </p:nvSpPr>
          <p:spPr bwMode="auto">
            <a:xfrm>
              <a:off x="-1" y="2872740"/>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0" name="Freeform 166"/>
            <p:cNvSpPr>
              <a:spLocks noEditPoints="1"/>
            </p:cNvSpPr>
            <p:nvPr/>
          </p:nvSpPr>
          <p:spPr bwMode="black">
            <a:xfrm>
              <a:off x="1307544" y="2996848"/>
              <a:ext cx="1434068" cy="1388936"/>
            </a:xfrm>
            <a:custGeom>
              <a:avLst/>
              <a:gdLst>
                <a:gd name="T0" fmla="*/ 511 w 538"/>
                <a:gd name="T1" fmla="*/ 164 h 521"/>
                <a:gd name="T2" fmla="*/ 509 w 538"/>
                <a:gd name="T3" fmla="*/ 31 h 521"/>
                <a:gd name="T4" fmla="*/ 322 w 538"/>
                <a:gd name="T5" fmla="*/ 47 h 521"/>
                <a:gd name="T6" fmla="*/ 312 w 538"/>
                <a:gd name="T7" fmla="*/ 46 h 521"/>
                <a:gd name="T8" fmla="*/ 160 w 538"/>
                <a:gd name="T9" fmla="*/ 104 h 521"/>
                <a:gd name="T10" fmla="*/ 89 w 538"/>
                <a:gd name="T11" fmla="*/ 222 h 521"/>
                <a:gd name="T12" fmla="*/ 192 w 538"/>
                <a:gd name="T13" fmla="*/ 132 h 521"/>
                <a:gd name="T14" fmla="*/ 206 w 538"/>
                <a:gd name="T15" fmla="*/ 125 h 521"/>
                <a:gd name="T16" fmla="*/ 176 w 538"/>
                <a:gd name="T17" fmla="*/ 153 h 521"/>
                <a:gd name="T18" fmla="*/ 50 w 538"/>
                <a:gd name="T19" fmla="*/ 488 h 521"/>
                <a:gd name="T20" fmla="*/ 213 w 538"/>
                <a:gd name="T21" fmla="*/ 475 h 521"/>
                <a:gd name="T22" fmla="*/ 312 w 538"/>
                <a:gd name="T23" fmla="*/ 496 h 521"/>
                <a:gd name="T24" fmla="*/ 441 w 538"/>
                <a:gd name="T25" fmla="*/ 458 h 521"/>
                <a:gd name="T26" fmla="*/ 526 w 538"/>
                <a:gd name="T27" fmla="*/ 348 h 521"/>
                <a:gd name="T28" fmla="*/ 403 w 538"/>
                <a:gd name="T29" fmla="*/ 348 h 521"/>
                <a:gd name="T30" fmla="*/ 313 w 538"/>
                <a:gd name="T31" fmla="*/ 399 h 521"/>
                <a:gd name="T32" fmla="*/ 215 w 538"/>
                <a:gd name="T33" fmla="*/ 304 h 521"/>
                <a:gd name="T34" fmla="*/ 215 w 538"/>
                <a:gd name="T35" fmla="*/ 302 h 521"/>
                <a:gd name="T36" fmla="*/ 214 w 538"/>
                <a:gd name="T37" fmla="*/ 299 h 521"/>
                <a:gd name="T38" fmla="*/ 217 w 538"/>
                <a:gd name="T39" fmla="*/ 299 h 521"/>
                <a:gd name="T40" fmla="*/ 535 w 538"/>
                <a:gd name="T41" fmla="*/ 299 h 521"/>
                <a:gd name="T42" fmla="*/ 535 w 538"/>
                <a:gd name="T43" fmla="*/ 294 h 521"/>
                <a:gd name="T44" fmla="*/ 537 w 538"/>
                <a:gd name="T45" fmla="*/ 270 h 521"/>
                <a:gd name="T46" fmla="*/ 511 w 538"/>
                <a:gd name="T47" fmla="*/ 164 h 521"/>
                <a:gd name="T48" fmla="*/ 85 w 538"/>
                <a:gd name="T49" fmla="*/ 479 h 521"/>
                <a:gd name="T50" fmla="*/ 98 w 538"/>
                <a:gd name="T51" fmla="*/ 346 h 521"/>
                <a:gd name="T52" fmla="*/ 166 w 538"/>
                <a:gd name="T53" fmla="*/ 446 h 521"/>
                <a:gd name="T54" fmla="*/ 197 w 538"/>
                <a:gd name="T55" fmla="*/ 467 h 521"/>
                <a:gd name="T56" fmla="*/ 85 w 538"/>
                <a:gd name="T57" fmla="*/ 479 h 521"/>
                <a:gd name="T58" fmla="*/ 204 w 538"/>
                <a:gd name="T59" fmla="*/ 471 h 521"/>
                <a:gd name="T60" fmla="*/ 205 w 538"/>
                <a:gd name="T61" fmla="*/ 472 h 521"/>
                <a:gd name="T62" fmla="*/ 204 w 538"/>
                <a:gd name="T63" fmla="*/ 471 h 521"/>
                <a:gd name="T64" fmla="*/ 409 w 538"/>
                <a:gd name="T65" fmla="*/ 239 h 521"/>
                <a:gd name="T66" fmla="*/ 217 w 538"/>
                <a:gd name="T67" fmla="*/ 239 h 521"/>
                <a:gd name="T68" fmla="*/ 215 w 538"/>
                <a:gd name="T69" fmla="*/ 239 h 521"/>
                <a:gd name="T70" fmla="*/ 215 w 538"/>
                <a:gd name="T71" fmla="*/ 237 h 521"/>
                <a:gd name="T72" fmla="*/ 316 w 538"/>
                <a:gd name="T73" fmla="*/ 146 h 521"/>
                <a:gd name="T74" fmla="*/ 411 w 538"/>
                <a:gd name="T75" fmla="*/ 237 h 521"/>
                <a:gd name="T76" fmla="*/ 411 w 538"/>
                <a:gd name="T77" fmla="*/ 239 h 521"/>
                <a:gd name="T78" fmla="*/ 409 w 538"/>
                <a:gd name="T79" fmla="*/ 239 h 521"/>
                <a:gd name="T80" fmla="*/ 468 w 538"/>
                <a:gd name="T81" fmla="*/ 108 h 521"/>
                <a:gd name="T82" fmla="*/ 392 w 538"/>
                <a:gd name="T83" fmla="*/ 61 h 521"/>
                <a:gd name="T84" fmla="*/ 507 w 538"/>
                <a:gd name="T85" fmla="*/ 57 h 521"/>
                <a:gd name="T86" fmla="*/ 504 w 538"/>
                <a:gd name="T87" fmla="*/ 152 h 521"/>
                <a:gd name="T88" fmla="*/ 504 w 538"/>
                <a:gd name="T89" fmla="*/ 152 h 521"/>
                <a:gd name="T90" fmla="*/ 468 w 538"/>
                <a:gd name="T91" fmla="*/ 108 h 521"/>
                <a:gd name="T92" fmla="*/ 508 w 538"/>
                <a:gd name="T93" fmla="*/ 158 h 521"/>
                <a:gd name="T94" fmla="*/ 508 w 538"/>
                <a:gd name="T95" fmla="*/ 158 h 521"/>
                <a:gd name="T96" fmla="*/ 508 w 538"/>
                <a:gd name="T97" fmla="*/ 158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8" h="521">
                  <a:moveTo>
                    <a:pt x="511" y="164"/>
                  </a:moveTo>
                  <a:cubicBezTo>
                    <a:pt x="536" y="107"/>
                    <a:pt x="538" y="60"/>
                    <a:pt x="509" y="31"/>
                  </a:cubicBezTo>
                  <a:cubicBezTo>
                    <a:pt x="478" y="0"/>
                    <a:pt x="402" y="9"/>
                    <a:pt x="322" y="47"/>
                  </a:cubicBezTo>
                  <a:cubicBezTo>
                    <a:pt x="319" y="47"/>
                    <a:pt x="315" y="46"/>
                    <a:pt x="312" y="46"/>
                  </a:cubicBezTo>
                  <a:cubicBezTo>
                    <a:pt x="256" y="46"/>
                    <a:pt x="201" y="67"/>
                    <a:pt x="160" y="104"/>
                  </a:cubicBezTo>
                  <a:cubicBezTo>
                    <a:pt x="125" y="135"/>
                    <a:pt x="100" y="176"/>
                    <a:pt x="89" y="222"/>
                  </a:cubicBezTo>
                  <a:cubicBezTo>
                    <a:pt x="97" y="212"/>
                    <a:pt x="142" y="160"/>
                    <a:pt x="192" y="132"/>
                  </a:cubicBezTo>
                  <a:cubicBezTo>
                    <a:pt x="193" y="132"/>
                    <a:pt x="205" y="125"/>
                    <a:pt x="206" y="125"/>
                  </a:cubicBezTo>
                  <a:cubicBezTo>
                    <a:pt x="206" y="125"/>
                    <a:pt x="181" y="148"/>
                    <a:pt x="176" y="153"/>
                  </a:cubicBezTo>
                  <a:cubicBezTo>
                    <a:pt x="65" y="265"/>
                    <a:pt x="0" y="437"/>
                    <a:pt x="50" y="488"/>
                  </a:cubicBezTo>
                  <a:cubicBezTo>
                    <a:pt x="83" y="521"/>
                    <a:pt x="143" y="513"/>
                    <a:pt x="213" y="475"/>
                  </a:cubicBezTo>
                  <a:cubicBezTo>
                    <a:pt x="243" y="489"/>
                    <a:pt x="276" y="496"/>
                    <a:pt x="312" y="496"/>
                  </a:cubicBezTo>
                  <a:cubicBezTo>
                    <a:pt x="359" y="496"/>
                    <a:pt x="404" y="483"/>
                    <a:pt x="441" y="458"/>
                  </a:cubicBezTo>
                  <a:cubicBezTo>
                    <a:pt x="480" y="433"/>
                    <a:pt x="509" y="394"/>
                    <a:pt x="526" y="348"/>
                  </a:cubicBezTo>
                  <a:cubicBezTo>
                    <a:pt x="403" y="348"/>
                    <a:pt x="403" y="348"/>
                    <a:pt x="403" y="348"/>
                  </a:cubicBezTo>
                  <a:cubicBezTo>
                    <a:pt x="388" y="378"/>
                    <a:pt x="351" y="399"/>
                    <a:pt x="313" y="399"/>
                  </a:cubicBezTo>
                  <a:cubicBezTo>
                    <a:pt x="260" y="399"/>
                    <a:pt x="215" y="355"/>
                    <a:pt x="215" y="304"/>
                  </a:cubicBezTo>
                  <a:cubicBezTo>
                    <a:pt x="215" y="302"/>
                    <a:pt x="215" y="302"/>
                    <a:pt x="215" y="302"/>
                  </a:cubicBezTo>
                  <a:cubicBezTo>
                    <a:pt x="214" y="299"/>
                    <a:pt x="214" y="299"/>
                    <a:pt x="214" y="299"/>
                  </a:cubicBezTo>
                  <a:cubicBezTo>
                    <a:pt x="217" y="299"/>
                    <a:pt x="217" y="299"/>
                    <a:pt x="217" y="299"/>
                  </a:cubicBezTo>
                  <a:cubicBezTo>
                    <a:pt x="535" y="299"/>
                    <a:pt x="535" y="299"/>
                    <a:pt x="535" y="299"/>
                  </a:cubicBezTo>
                  <a:cubicBezTo>
                    <a:pt x="535" y="298"/>
                    <a:pt x="535" y="296"/>
                    <a:pt x="535" y="294"/>
                  </a:cubicBezTo>
                  <a:cubicBezTo>
                    <a:pt x="536" y="286"/>
                    <a:pt x="537" y="277"/>
                    <a:pt x="537" y="270"/>
                  </a:cubicBezTo>
                  <a:cubicBezTo>
                    <a:pt x="537" y="232"/>
                    <a:pt x="528" y="196"/>
                    <a:pt x="511" y="164"/>
                  </a:cubicBezTo>
                  <a:close/>
                  <a:moveTo>
                    <a:pt x="85" y="479"/>
                  </a:moveTo>
                  <a:cubicBezTo>
                    <a:pt x="60" y="454"/>
                    <a:pt x="67" y="405"/>
                    <a:pt x="98" y="346"/>
                  </a:cubicBezTo>
                  <a:cubicBezTo>
                    <a:pt x="113" y="386"/>
                    <a:pt x="136" y="420"/>
                    <a:pt x="166" y="446"/>
                  </a:cubicBezTo>
                  <a:cubicBezTo>
                    <a:pt x="176" y="454"/>
                    <a:pt x="186" y="461"/>
                    <a:pt x="197" y="467"/>
                  </a:cubicBezTo>
                  <a:cubicBezTo>
                    <a:pt x="147" y="494"/>
                    <a:pt x="106" y="500"/>
                    <a:pt x="85" y="479"/>
                  </a:cubicBezTo>
                  <a:close/>
                  <a:moveTo>
                    <a:pt x="204" y="471"/>
                  </a:moveTo>
                  <a:cubicBezTo>
                    <a:pt x="204" y="471"/>
                    <a:pt x="205" y="471"/>
                    <a:pt x="205" y="472"/>
                  </a:cubicBezTo>
                  <a:cubicBezTo>
                    <a:pt x="205" y="471"/>
                    <a:pt x="204" y="471"/>
                    <a:pt x="204" y="471"/>
                  </a:cubicBezTo>
                  <a:close/>
                  <a:moveTo>
                    <a:pt x="409" y="239"/>
                  </a:moveTo>
                  <a:cubicBezTo>
                    <a:pt x="217" y="239"/>
                    <a:pt x="217" y="239"/>
                    <a:pt x="217" y="239"/>
                  </a:cubicBezTo>
                  <a:cubicBezTo>
                    <a:pt x="215" y="239"/>
                    <a:pt x="215" y="239"/>
                    <a:pt x="215" y="239"/>
                  </a:cubicBezTo>
                  <a:cubicBezTo>
                    <a:pt x="215" y="237"/>
                    <a:pt x="215" y="237"/>
                    <a:pt x="215" y="237"/>
                  </a:cubicBezTo>
                  <a:cubicBezTo>
                    <a:pt x="217" y="188"/>
                    <a:pt x="264" y="146"/>
                    <a:pt x="316" y="146"/>
                  </a:cubicBezTo>
                  <a:cubicBezTo>
                    <a:pt x="367" y="146"/>
                    <a:pt x="408" y="186"/>
                    <a:pt x="411" y="237"/>
                  </a:cubicBezTo>
                  <a:cubicBezTo>
                    <a:pt x="411" y="239"/>
                    <a:pt x="411" y="239"/>
                    <a:pt x="411" y="239"/>
                  </a:cubicBezTo>
                  <a:lnTo>
                    <a:pt x="409" y="239"/>
                  </a:lnTo>
                  <a:close/>
                  <a:moveTo>
                    <a:pt x="468" y="108"/>
                  </a:moveTo>
                  <a:cubicBezTo>
                    <a:pt x="446" y="87"/>
                    <a:pt x="420" y="72"/>
                    <a:pt x="392" y="61"/>
                  </a:cubicBezTo>
                  <a:cubicBezTo>
                    <a:pt x="443" y="38"/>
                    <a:pt x="485" y="35"/>
                    <a:pt x="507" y="57"/>
                  </a:cubicBezTo>
                  <a:cubicBezTo>
                    <a:pt x="525" y="75"/>
                    <a:pt x="523" y="109"/>
                    <a:pt x="504" y="152"/>
                  </a:cubicBezTo>
                  <a:cubicBezTo>
                    <a:pt x="504" y="152"/>
                    <a:pt x="504" y="152"/>
                    <a:pt x="504" y="152"/>
                  </a:cubicBezTo>
                  <a:cubicBezTo>
                    <a:pt x="494" y="136"/>
                    <a:pt x="482" y="121"/>
                    <a:pt x="468" y="108"/>
                  </a:cubicBezTo>
                  <a:close/>
                  <a:moveTo>
                    <a:pt x="508" y="158"/>
                  </a:moveTo>
                  <a:cubicBezTo>
                    <a:pt x="508" y="158"/>
                    <a:pt x="508" y="158"/>
                    <a:pt x="508" y="158"/>
                  </a:cubicBezTo>
                  <a:cubicBezTo>
                    <a:pt x="508" y="158"/>
                    <a:pt x="508" y="158"/>
                    <a:pt x="508" y="1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3643911" y="2872740"/>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Website: </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a:gradFill>
                    <a:gsLst>
                      <a:gs pos="0">
                        <a:srgbClr val="595959"/>
                      </a:gs>
                      <a:gs pos="86000">
                        <a:srgbClr val="595959"/>
                      </a:gs>
                    </a:gsLst>
                    <a:lin ang="5400000" scaled="0"/>
                  </a:gradFill>
                  <a:latin typeface="Segoe UI Light" pitchFamily="34" charset="0"/>
                </a:rPr>
                <a:t>http://www.devcamps.ms/web</a:t>
              </a:r>
            </a:p>
          </p:txBody>
        </p:sp>
        <p:pic>
          <p:nvPicPr>
            <p:cNvPr id="13"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361067" y="2872740"/>
              <a:ext cx="2320746" cy="16459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8" name="Group 17"/>
          <p:cNvGrpSpPr/>
          <p:nvPr/>
        </p:nvGrpSpPr>
        <p:grpSpPr>
          <a:xfrm>
            <a:off x="-1" y="4604068"/>
            <a:ext cx="11681814" cy="1645920"/>
            <a:chOff x="-1" y="4604068"/>
            <a:chExt cx="11681814" cy="1645920"/>
          </a:xfrm>
        </p:grpSpPr>
        <p:sp>
          <p:nvSpPr>
            <p:cNvPr id="6" name="Rectangle 5"/>
            <p:cNvSpPr/>
            <p:nvPr/>
          </p:nvSpPr>
          <p:spPr bwMode="auto">
            <a:xfrm>
              <a:off x="-1" y="4604068"/>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2" name="Rectangle 11"/>
            <p:cNvSpPr/>
            <p:nvPr/>
          </p:nvSpPr>
          <p:spPr>
            <a:xfrm>
              <a:off x="3657599" y="4604068"/>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What are web camps?</a:t>
              </a:r>
            </a:p>
            <a:p>
              <a:pPr marL="3175" lvl="0" defTabSz="914363">
                <a:lnSpc>
                  <a:spcPct val="90000"/>
                </a:lnSpc>
                <a:spcBef>
                  <a:spcPts val="600"/>
                </a:spcBef>
                <a:buSzPct val="80000"/>
              </a:pPr>
              <a:r>
                <a:rPr lang="en-US" sz="2000" spc="-100" dirty="0">
                  <a:gradFill>
                    <a:gsLst>
                      <a:gs pos="0">
                        <a:srgbClr val="595959"/>
                      </a:gs>
                      <a:gs pos="86000">
                        <a:srgbClr val="595959"/>
                      </a:gs>
                    </a:gsLst>
                    <a:lin ang="5400000" scaled="0"/>
                  </a:gradFill>
                  <a:latin typeface="Segoe UI Light" pitchFamily="34" charset="0"/>
                </a:rPr>
                <a:t>Web Developer Camps are free, fun, no-fluff events for developers, </a:t>
              </a:r>
              <a:r>
                <a:rPr lang="en-US" sz="2000" spc="-100" dirty="0" smtClean="0">
                  <a:gradFill>
                    <a:gsLst>
                      <a:gs pos="0">
                        <a:srgbClr val="595959"/>
                      </a:gs>
                      <a:gs pos="86000">
                        <a:srgbClr val="595959"/>
                      </a:gs>
                    </a:gsLst>
                    <a:lin ang="5400000" scaled="0"/>
                  </a:gradFill>
                  <a:latin typeface="Segoe UI Light" pitchFamily="34" charset="0"/>
                </a:rPr>
                <a:t/>
              </a:r>
              <a:br>
                <a:rPr lang="en-US" sz="2000" spc="-100" dirty="0" smtClean="0">
                  <a:gradFill>
                    <a:gsLst>
                      <a:gs pos="0">
                        <a:srgbClr val="595959"/>
                      </a:gs>
                      <a:gs pos="86000">
                        <a:srgbClr val="595959"/>
                      </a:gs>
                    </a:gsLst>
                    <a:lin ang="5400000" scaled="0"/>
                  </a:gradFill>
                  <a:latin typeface="Segoe UI Light" pitchFamily="34" charset="0"/>
                </a:rPr>
              </a:br>
              <a:r>
                <a:rPr lang="en-US" sz="2000" spc="-100" dirty="0" smtClean="0">
                  <a:gradFill>
                    <a:gsLst>
                      <a:gs pos="0">
                        <a:srgbClr val="595959"/>
                      </a:gs>
                      <a:gs pos="86000">
                        <a:srgbClr val="595959"/>
                      </a:gs>
                    </a:gsLst>
                    <a:lin ang="5400000" scaled="0"/>
                  </a:gradFill>
                  <a:latin typeface="Segoe UI Light" pitchFamily="34" charset="0"/>
                </a:rPr>
                <a:t>by </a:t>
              </a:r>
              <a:r>
                <a:rPr lang="en-US" sz="2000" spc="-100" dirty="0">
                  <a:gradFill>
                    <a:gsLst>
                      <a:gs pos="0">
                        <a:srgbClr val="595959"/>
                      </a:gs>
                      <a:gs pos="86000">
                        <a:srgbClr val="595959"/>
                      </a:gs>
                    </a:gsLst>
                    <a:lin ang="5400000" scaled="0"/>
                  </a:gradFill>
                  <a:latin typeface="Segoe UI Light" pitchFamily="34" charset="0"/>
                </a:rPr>
                <a:t>developers. You learn from experts in a low-key, interactive way </a:t>
              </a:r>
              <a:r>
                <a:rPr lang="en-US" sz="2000" spc="-100" dirty="0" smtClean="0">
                  <a:gradFill>
                    <a:gsLst>
                      <a:gs pos="0">
                        <a:srgbClr val="595959"/>
                      </a:gs>
                      <a:gs pos="86000">
                        <a:srgbClr val="595959"/>
                      </a:gs>
                    </a:gsLst>
                    <a:lin ang="5400000" scaled="0"/>
                  </a:gradFill>
                  <a:latin typeface="Segoe UI Light" pitchFamily="34" charset="0"/>
                </a:rPr>
                <a:t/>
              </a:r>
              <a:br>
                <a:rPr lang="en-US" sz="2000" spc="-100" dirty="0" smtClean="0">
                  <a:gradFill>
                    <a:gsLst>
                      <a:gs pos="0">
                        <a:srgbClr val="595959"/>
                      </a:gs>
                      <a:gs pos="86000">
                        <a:srgbClr val="595959"/>
                      </a:gs>
                    </a:gsLst>
                    <a:lin ang="5400000" scaled="0"/>
                  </a:gradFill>
                  <a:latin typeface="Segoe UI Light" pitchFamily="34" charset="0"/>
                </a:rPr>
              </a:br>
              <a:r>
                <a:rPr lang="en-US" sz="2000" spc="-100" dirty="0" smtClean="0">
                  <a:gradFill>
                    <a:gsLst>
                      <a:gs pos="0">
                        <a:srgbClr val="595959"/>
                      </a:gs>
                      <a:gs pos="86000">
                        <a:srgbClr val="595959"/>
                      </a:gs>
                    </a:gsLst>
                    <a:lin ang="5400000" scaled="0"/>
                  </a:gradFill>
                  <a:latin typeface="Segoe UI Light" pitchFamily="34" charset="0"/>
                </a:rPr>
                <a:t>and </a:t>
              </a:r>
              <a:r>
                <a:rPr lang="en-US" sz="2000" spc="-100" dirty="0">
                  <a:gradFill>
                    <a:gsLst>
                      <a:gs pos="0">
                        <a:srgbClr val="595959"/>
                      </a:gs>
                      <a:gs pos="86000">
                        <a:srgbClr val="595959"/>
                      </a:gs>
                    </a:gsLst>
                    <a:lin ang="5400000" scaled="0"/>
                  </a:gradFill>
                  <a:latin typeface="Segoe UI Light" pitchFamily="34" charset="0"/>
                </a:rPr>
                <a:t>then get hands-on time to apply what you’ve learned.</a:t>
              </a: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201" y="5161048"/>
              <a:ext cx="2491812" cy="531960"/>
            </a:xfrm>
            <a:prstGeom prst="rect">
              <a:avLst/>
            </a:prstGeom>
          </p:spPr>
        </p:pic>
      </p:grpSp>
    </p:spTree>
    <p:extLst>
      <p:ext uri="{BB962C8B-B14F-4D97-AF65-F5344CB8AC3E}">
        <p14:creationId xmlns:p14="http://schemas.microsoft.com/office/powerpoint/2010/main" val="26431288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Manipulating HTTP Responses</a:t>
            </a:r>
          </a:p>
        </p:txBody>
      </p:sp>
      <p:pic>
        <p:nvPicPr>
          <p:cNvPr id="61442" name="Picture 2" descr="C:\Users\bradyg\AppData\Local\Temp\SNAGHTML3a1fd01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63743" y="2246313"/>
            <a:ext cx="5532540" cy="3036885"/>
          </a:xfrm>
          <a:prstGeom prst="rect">
            <a:avLst/>
          </a:prstGeom>
          <a:noFill/>
          <a:extLst>
            <a:ext uri="{909E8E84-426E-40DD-AFC4-6F175D3DCCD1}">
              <a14:hiddenFill xmlns:a14="http://schemas.microsoft.com/office/drawing/2010/main">
                <a:solidFill>
                  <a:srgbClr val="FFFFFF"/>
                </a:solidFill>
              </a14:hiddenFill>
            </a:ext>
          </a:extLst>
        </p:spPr>
      </p:pic>
      <p:pic>
        <p:nvPicPr>
          <p:cNvPr id="61444" name="Picture 4" descr="C:\Users\bradyg\AppData\Local\Temp\SNAGHTML3a20b9b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8042" y="2246312"/>
            <a:ext cx="5532546" cy="3036887"/>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custDataLst>
              <p:tags r:id="rId1"/>
            </p:custDataLst>
          </p:nvPr>
        </p:nvSpPr>
        <p:spPr bwMode="auto">
          <a:xfrm>
            <a:off x="431031" y="1399742"/>
            <a:ext cx="11326760"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a:r>
              <a:rPr lang="en-US" sz="2800" dirty="0"/>
              <a:t>A successful API call returns an HTTP OK and the JSON data</a:t>
            </a:r>
          </a:p>
        </p:txBody>
      </p:sp>
    </p:spTree>
    <p:extLst>
      <p:ext uri="{BB962C8B-B14F-4D97-AF65-F5344CB8AC3E}">
        <p14:creationId xmlns:p14="http://schemas.microsoft.com/office/powerpoint/2010/main" val="1453492080"/>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Manipulating HTTP Responses</a:t>
            </a:r>
          </a:p>
        </p:txBody>
      </p:sp>
      <p:sp>
        <p:nvSpPr>
          <p:cNvPr id="9" name="Rectangle 8"/>
          <p:cNvSpPr/>
          <p:nvPr>
            <p:custDataLst>
              <p:tags r:id="rId1"/>
            </p:custDataLst>
          </p:nvPr>
        </p:nvSpPr>
        <p:spPr bwMode="auto">
          <a:xfrm>
            <a:off x="431031" y="1399742"/>
            <a:ext cx="11326760"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a:r>
              <a:rPr lang="en-US" sz="2800" dirty="0"/>
              <a:t>An unsuccessful API call returns an HTTP 404 (and no JSON)</a:t>
            </a:r>
          </a:p>
        </p:txBody>
      </p:sp>
      <p:pic>
        <p:nvPicPr>
          <p:cNvPr id="62466" name="Picture 2" descr="C:\Users\bradyg\AppData\Local\Temp\SNAGHTML3a25734c.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4097" y="2246313"/>
            <a:ext cx="5525558" cy="3033052"/>
          </a:xfrm>
          <a:prstGeom prst="rect">
            <a:avLst/>
          </a:prstGeom>
          <a:noFill/>
          <a:extLst>
            <a:ext uri="{909E8E84-426E-40DD-AFC4-6F175D3DCCD1}">
              <a14:hiddenFill xmlns:a14="http://schemas.microsoft.com/office/drawing/2010/main">
                <a:solidFill>
                  <a:srgbClr val="FFFFFF"/>
                </a:solidFill>
              </a14:hiddenFill>
            </a:ext>
          </a:extLst>
        </p:spPr>
      </p:pic>
      <p:pic>
        <p:nvPicPr>
          <p:cNvPr id="62468" name="Picture 4" descr="C:\Users\bradyg\AppData\Local\Temp\SNAGHTML3a263fd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3680" y="2246314"/>
            <a:ext cx="5564189" cy="3054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517755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0" y="1158339"/>
            <a:ext cx="12188825" cy="3967098"/>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Posting Data to a Web API</a:t>
            </a:r>
            <a:endParaRPr lang="en-US" sz="4800" dirty="0"/>
          </a:p>
        </p:txBody>
      </p:sp>
      <p:sp>
        <p:nvSpPr>
          <p:cNvPr id="5" name="TextBox 4"/>
          <p:cNvSpPr txBox="1"/>
          <p:nvPr/>
        </p:nvSpPr>
        <p:spPr>
          <a:xfrm>
            <a:off x="4172603" y="1155118"/>
            <a:ext cx="7598978" cy="3970318"/>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public </a:t>
            </a:r>
            <a:r>
              <a:rPr lang="en-US" sz="1400" dirty="0" err="1">
                <a:solidFill>
                  <a:schemeClr val="lt1">
                    <a:alpha val="99000"/>
                  </a:schemeClr>
                </a:solidFill>
                <a:latin typeface="Consolas" pitchFamily="49" charset="0"/>
                <a:cs typeface="Consolas" pitchFamily="49" charset="0"/>
              </a:rPr>
              <a:t>HttpResponseMessage</a:t>
            </a:r>
            <a:r>
              <a:rPr lang="en-US" sz="1400" dirty="0">
                <a:solidFill>
                  <a:schemeClr val="lt1">
                    <a:alpha val="99000"/>
                  </a:schemeClr>
                </a:solidFill>
                <a:latin typeface="Consolas" pitchFamily="49" charset="0"/>
                <a:cs typeface="Consolas" pitchFamily="49" charset="0"/>
              </a:rPr>
              <a:t> Post(Person person)</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r>
              <a:rPr lang="en-US" sz="1400" dirty="0" err="1">
                <a:solidFill>
                  <a:schemeClr val="lt1">
                    <a:alpha val="99000"/>
                  </a:schemeClr>
                </a:solidFill>
                <a:latin typeface="Consolas" pitchFamily="49" charset="0"/>
                <a:cs typeface="Consolas" pitchFamily="49" charset="0"/>
              </a:rPr>
              <a:t>person.Id</a:t>
            </a:r>
            <a:r>
              <a:rPr lang="en-US" sz="1400" dirty="0">
                <a:solidFill>
                  <a:schemeClr val="lt1">
                    <a:alpha val="99000"/>
                  </a:schemeClr>
                </a:solidFill>
                <a:latin typeface="Consolas" pitchFamily="49" charset="0"/>
                <a:cs typeface="Consolas" pitchFamily="49" charset="0"/>
              </a:rPr>
              <a:t> = _</a:t>
            </a:r>
            <a:r>
              <a:rPr lang="en-US" sz="1400" dirty="0" err="1">
                <a:solidFill>
                  <a:schemeClr val="lt1">
                    <a:alpha val="99000"/>
                  </a:schemeClr>
                </a:solidFill>
                <a:latin typeface="Consolas" pitchFamily="49" charset="0"/>
                <a:cs typeface="Consolas" pitchFamily="49" charset="0"/>
              </a:rPr>
              <a:t>people.Count</a:t>
            </a:r>
            <a:r>
              <a:rPr lang="en-US" sz="1400" dirty="0">
                <a:solidFill>
                  <a:schemeClr val="lt1">
                    <a:alpha val="99000"/>
                  </a:schemeClr>
                </a:solidFill>
                <a:latin typeface="Consolas" pitchFamily="49" charset="0"/>
                <a:cs typeface="Consolas" pitchFamily="49" charset="0"/>
              </a:rPr>
              <a:t> + 1;</a:t>
            </a:r>
          </a:p>
          <a:p>
            <a:endParaRPr lang="en-US" sz="1400" dirty="0">
              <a:solidFill>
                <a:schemeClr val="lt1">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if (_</a:t>
            </a:r>
            <a:r>
              <a:rPr lang="en-US" sz="1400" dirty="0" err="1">
                <a:solidFill>
                  <a:schemeClr val="lt1">
                    <a:alpha val="99000"/>
                  </a:schemeClr>
                </a:solidFill>
                <a:latin typeface="Consolas" pitchFamily="49" charset="0"/>
                <a:cs typeface="Consolas" pitchFamily="49" charset="0"/>
              </a:rPr>
              <a:t>people.Any</a:t>
            </a:r>
            <a:r>
              <a:rPr lang="en-US" sz="1400" dirty="0">
                <a:solidFill>
                  <a:schemeClr val="lt1">
                    <a:alpha val="99000"/>
                  </a:schemeClr>
                </a:solidFill>
                <a:latin typeface="Consolas" pitchFamily="49" charset="0"/>
                <a:cs typeface="Consolas" pitchFamily="49" charset="0"/>
              </a:rPr>
              <a:t>(x =&gt; </a:t>
            </a:r>
            <a:r>
              <a:rPr lang="en-US" sz="1400" dirty="0" err="1">
                <a:solidFill>
                  <a:schemeClr val="lt1">
                    <a:alpha val="99000"/>
                  </a:schemeClr>
                </a:solidFill>
                <a:latin typeface="Consolas" pitchFamily="49" charset="0"/>
                <a:cs typeface="Consolas" pitchFamily="49" charset="0"/>
              </a:rPr>
              <a:t>x.Id</a:t>
            </a:r>
            <a:r>
              <a:rPr lang="en-US" sz="1400" dirty="0">
                <a:solidFill>
                  <a:schemeClr val="lt1">
                    <a:alpha val="99000"/>
                  </a:schemeClr>
                </a:solidFill>
                <a:latin typeface="Consolas" pitchFamily="49" charset="0"/>
                <a:cs typeface="Consolas" pitchFamily="49" charset="0"/>
              </a:rPr>
              <a:t> == </a:t>
            </a:r>
            <a:r>
              <a:rPr lang="en-US" sz="1400" dirty="0" err="1">
                <a:solidFill>
                  <a:schemeClr val="lt1">
                    <a:alpha val="99000"/>
                  </a:schemeClr>
                </a:solidFill>
                <a:latin typeface="Consolas" pitchFamily="49" charset="0"/>
                <a:cs typeface="Consolas" pitchFamily="49" charset="0"/>
              </a:rPr>
              <a:t>person.Id</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return new </a:t>
            </a:r>
            <a:r>
              <a:rPr lang="en-US" sz="1400" dirty="0" err="1">
                <a:solidFill>
                  <a:schemeClr val="lt1">
                    <a:alpha val="99000"/>
                  </a:schemeClr>
                </a:solidFill>
                <a:latin typeface="Consolas" pitchFamily="49" charset="0"/>
                <a:cs typeface="Consolas" pitchFamily="49" charset="0"/>
              </a:rPr>
              <a:t>HttpResponseMessage</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HttpStatusCode.BadRequest</a:t>
            </a:r>
            <a:r>
              <a:rPr lang="en-US" sz="1400" dirty="0">
                <a:solidFill>
                  <a:schemeClr val="lt1">
                    <a:alpha val="99000"/>
                  </a:schemeClr>
                </a:solidFill>
                <a:latin typeface="Consolas" pitchFamily="49" charset="0"/>
                <a:cs typeface="Consolas" pitchFamily="49" charset="0"/>
              </a:rPr>
              <a:t>);</a:t>
            </a:r>
          </a:p>
          <a:p>
            <a:endParaRPr lang="en-US" sz="1400" dirty="0">
              <a:solidFill>
                <a:schemeClr val="lt1">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try</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_</a:t>
            </a:r>
            <a:r>
              <a:rPr lang="en-US" sz="1400" dirty="0" err="1">
                <a:solidFill>
                  <a:schemeClr val="lt1">
                    <a:alpha val="99000"/>
                  </a:schemeClr>
                </a:solidFill>
                <a:latin typeface="Consolas" pitchFamily="49" charset="0"/>
                <a:cs typeface="Consolas" pitchFamily="49" charset="0"/>
              </a:rPr>
              <a:t>people.Add</a:t>
            </a:r>
            <a:r>
              <a:rPr lang="en-US" sz="1400" dirty="0">
                <a:solidFill>
                  <a:schemeClr val="lt1">
                    <a:alpha val="99000"/>
                  </a:schemeClr>
                </a:solidFill>
                <a:latin typeface="Consolas" pitchFamily="49" charset="0"/>
                <a:cs typeface="Consolas" pitchFamily="49" charset="0"/>
              </a:rPr>
              <a:t>(person);</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catch</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return new </a:t>
            </a:r>
            <a:r>
              <a:rPr lang="en-US" sz="1400" dirty="0" err="1">
                <a:solidFill>
                  <a:schemeClr val="lt1">
                    <a:alpha val="99000"/>
                  </a:schemeClr>
                </a:solidFill>
                <a:latin typeface="Consolas" pitchFamily="49" charset="0"/>
                <a:cs typeface="Consolas" pitchFamily="49" charset="0"/>
              </a:rPr>
              <a:t>HttpResponseMessage</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HttpStatusCode.BadRequest</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p>
          <a:p>
            <a:endParaRPr lang="en-US" sz="1400" dirty="0">
              <a:solidFill>
                <a:schemeClr val="lt1">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return new </a:t>
            </a:r>
            <a:r>
              <a:rPr lang="en-US" sz="1400" dirty="0" err="1">
                <a:solidFill>
                  <a:schemeClr val="lt1">
                    <a:alpha val="99000"/>
                  </a:schemeClr>
                </a:solidFill>
                <a:latin typeface="Consolas" pitchFamily="49" charset="0"/>
                <a:cs typeface="Consolas" pitchFamily="49" charset="0"/>
              </a:rPr>
              <a:t>HttpResponseMessage</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HttpStatusCode.OK</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8" name="Rectangle 7"/>
          <p:cNvSpPr/>
          <p:nvPr/>
        </p:nvSpPr>
        <p:spPr>
          <a:xfrm>
            <a:off x="433839" y="1158338"/>
            <a:ext cx="3427926"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Use HTTP Post:</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Pass a Model</a:t>
            </a:r>
            <a:endParaRPr lang="en-US" dirty="0">
              <a:solidFill>
                <a:schemeClr val="tx2">
                  <a:alpha val="99000"/>
                </a:schemeClr>
              </a:solidFill>
              <a:latin typeface="Segoe UI Light" pitchFamily="34" charset="0"/>
            </a:endParaRPr>
          </a:p>
        </p:txBody>
      </p:sp>
    </p:spTree>
    <p:extLst>
      <p:ext uri="{BB962C8B-B14F-4D97-AF65-F5344CB8AC3E}">
        <p14:creationId xmlns:p14="http://schemas.microsoft.com/office/powerpoint/2010/main" val="1591135769"/>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19112" y="228600"/>
            <a:ext cx="11149013" cy="664797"/>
          </a:xfrm>
        </p:spPr>
        <p:txBody>
          <a:bodyPr/>
          <a:lstStyle/>
          <a:p>
            <a:r>
              <a:rPr lang="en-US" sz="4800" dirty="0" smtClean="0"/>
              <a:t>Posting Data to a Web API</a:t>
            </a:r>
            <a:endParaRPr lang="en-US" sz="4800" dirty="0"/>
          </a:p>
        </p:txBody>
      </p:sp>
      <p:pic>
        <p:nvPicPr>
          <p:cNvPr id="65538" name="Picture 2" descr="C:\Users\bradyg\AppData\Local\Temp\SNAGHTML672ba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686" y="1202171"/>
            <a:ext cx="6270350" cy="3716667"/>
          </a:xfrm>
          <a:prstGeom prst="rect">
            <a:avLst/>
          </a:prstGeom>
          <a:noFill/>
          <a:extLst>
            <a:ext uri="{909E8E84-426E-40DD-AFC4-6F175D3DCCD1}">
              <a14:hiddenFill xmlns:a14="http://schemas.microsoft.com/office/drawing/2010/main">
                <a:solidFill>
                  <a:srgbClr val="FFFFFF"/>
                </a:solidFill>
              </a14:hiddenFill>
            </a:ext>
          </a:extLst>
        </p:spPr>
      </p:pic>
      <p:pic>
        <p:nvPicPr>
          <p:cNvPr id="655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5569" y="5389344"/>
            <a:ext cx="7666038" cy="1019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5541"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8588" y="2399314"/>
            <a:ext cx="5191125" cy="223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5542"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8588" y="1202171"/>
            <a:ext cx="5191125" cy="1047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Up Arrow 1"/>
          <p:cNvSpPr/>
          <p:nvPr/>
        </p:nvSpPr>
        <p:spPr bwMode="auto">
          <a:xfrm rot="7200000">
            <a:off x="2053338" y="5129019"/>
            <a:ext cx="893380" cy="706656"/>
          </a:xfrm>
          <a:prstGeom prst="up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2" name="Up Arrow 11"/>
          <p:cNvSpPr/>
          <p:nvPr/>
        </p:nvSpPr>
        <p:spPr bwMode="auto">
          <a:xfrm>
            <a:off x="8937460" y="4847431"/>
            <a:ext cx="893380" cy="706656"/>
          </a:xfrm>
          <a:prstGeom prst="up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8646211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538"/>
                                        </p:tgtEl>
                                        <p:attrNameLst>
                                          <p:attrName>style.visibility</p:attrName>
                                        </p:attrNameLst>
                                      </p:cBhvr>
                                      <p:to>
                                        <p:strVal val="visible"/>
                                      </p:to>
                                    </p:set>
                                    <p:animEffect transition="in" filter="fade">
                                      <p:cBhvr>
                                        <p:cTn id="7" dur="500"/>
                                        <p:tgtEl>
                                          <p:spTgt spid="6553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nodeType="withEffect">
                                  <p:stCondLst>
                                    <p:cond delay="0"/>
                                  </p:stCondLst>
                                  <p:childTnLst>
                                    <p:set>
                                      <p:cBhvr>
                                        <p:cTn id="14" dur="1" fill="hold">
                                          <p:stCondLst>
                                            <p:cond delay="0"/>
                                          </p:stCondLst>
                                        </p:cTn>
                                        <p:tgtEl>
                                          <p:spTgt spid="65539"/>
                                        </p:tgtEl>
                                        <p:attrNameLst>
                                          <p:attrName>style.visibility</p:attrName>
                                        </p:attrNameLst>
                                      </p:cBhvr>
                                      <p:to>
                                        <p:strVal val="visible"/>
                                      </p:to>
                                    </p:set>
                                    <p:animEffect transition="in" filter="fade">
                                      <p:cBhvr>
                                        <p:cTn id="15" dur="500"/>
                                        <p:tgtEl>
                                          <p:spTgt spid="6553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10" presetClass="entr" presetSubtype="0" fill="hold" nodeType="withEffect">
                                  <p:stCondLst>
                                    <p:cond delay="0"/>
                                  </p:stCondLst>
                                  <p:childTnLst>
                                    <p:set>
                                      <p:cBhvr>
                                        <p:cTn id="22" dur="1" fill="hold">
                                          <p:stCondLst>
                                            <p:cond delay="0"/>
                                          </p:stCondLst>
                                        </p:cTn>
                                        <p:tgtEl>
                                          <p:spTgt spid="65541"/>
                                        </p:tgtEl>
                                        <p:attrNameLst>
                                          <p:attrName>style.visibility</p:attrName>
                                        </p:attrNameLst>
                                      </p:cBhvr>
                                      <p:to>
                                        <p:strVal val="visible"/>
                                      </p:to>
                                    </p:set>
                                    <p:animEffect transition="in" filter="fade">
                                      <p:cBhvr>
                                        <p:cTn id="23" dur="500"/>
                                        <p:tgtEl>
                                          <p:spTgt spid="65541"/>
                                        </p:tgtEl>
                                      </p:cBhvr>
                                    </p:animEffect>
                                  </p:childTnLst>
                                </p:cTn>
                              </p:par>
                              <p:par>
                                <p:cTn id="24" presetID="10" presetClass="entr" presetSubtype="0" fill="hold" nodeType="withEffect">
                                  <p:stCondLst>
                                    <p:cond delay="0"/>
                                  </p:stCondLst>
                                  <p:childTnLst>
                                    <p:set>
                                      <p:cBhvr>
                                        <p:cTn id="25" dur="1" fill="hold">
                                          <p:stCondLst>
                                            <p:cond delay="0"/>
                                          </p:stCondLst>
                                        </p:cTn>
                                        <p:tgtEl>
                                          <p:spTgt spid="65542"/>
                                        </p:tgtEl>
                                        <p:attrNameLst>
                                          <p:attrName>style.visibility</p:attrName>
                                        </p:attrNameLst>
                                      </p:cBhvr>
                                      <p:to>
                                        <p:strVal val="visible"/>
                                      </p:to>
                                    </p:set>
                                    <p:animEffect transition="in" filter="fade">
                                      <p:cBhvr>
                                        <p:cTn id="26" dur="500"/>
                                        <p:tgtEl>
                                          <p:spTgt spid="655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5778"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ctrTitle"/>
            <p:custDataLst>
              <p:tags r:id="rId3"/>
            </p:custDataLst>
          </p:nvPr>
        </p:nvSpPr>
        <p:spPr>
          <a:xfrm>
            <a:off x="1889124" y="1447800"/>
            <a:ext cx="4785995" cy="1523494"/>
          </a:xfrm>
        </p:spPr>
        <p:txBody>
          <a:bodyPr/>
          <a:lstStyle/>
          <a:p>
            <a:r>
              <a:rPr lang="en-US" dirty="0" smtClean="0"/>
              <a:t>Introduction to ASP.NET Web API</a:t>
            </a:r>
            <a:endParaRPr lang="en-US" dirty="0"/>
          </a:p>
        </p:txBody>
      </p:sp>
      <p:sp>
        <p:nvSpPr>
          <p:cNvPr id="9" name="Subtitle 8"/>
          <p:cNvSpPr>
            <a:spLocks noGrp="1"/>
          </p:cNvSpPr>
          <p:nvPr>
            <p:ph type="subTitle" idx="1"/>
          </p:nvPr>
        </p:nvSpPr>
        <p:spPr/>
        <p:txBody>
          <a:bodyPr/>
          <a:lstStyle/>
          <a:p>
            <a:endParaRPr lang="en-US"/>
          </a:p>
        </p:txBody>
      </p:sp>
      <p:sp>
        <p:nvSpPr>
          <p:cNvPr id="6" name="Text Placeholder 5"/>
          <p:cNvSpPr>
            <a:spLocks noGrp="1"/>
          </p:cNvSpPr>
          <p:nvPr>
            <p:ph type="body" sz="quarter" idx="10"/>
          </p:nvPr>
        </p:nvSpPr>
        <p:spPr/>
        <p:txBody>
          <a:bodyPr/>
          <a:lstStyle/>
          <a:p>
            <a:r>
              <a:rPr lang="en-US" smtClean="0"/>
              <a:t>demo</a:t>
            </a:r>
            <a:endParaRPr lang="en-US" dirty="0"/>
          </a:p>
        </p:txBody>
      </p:sp>
    </p:spTree>
    <p:extLst>
      <p:ext uri="{BB962C8B-B14F-4D97-AF65-F5344CB8AC3E}">
        <p14:creationId xmlns:p14="http://schemas.microsoft.com/office/powerpoint/2010/main" val="19748176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Windows Store Apps Talk to </a:t>
            </a:r>
            <a:r>
              <a:rPr lang="en-US" dirty="0" err="1" smtClean="0"/>
              <a:t>WebAPI</a:t>
            </a:r>
            <a:endParaRPr lang="en-CA" dirty="0"/>
          </a:p>
        </p:txBody>
      </p:sp>
      <p:sp>
        <p:nvSpPr>
          <p:cNvPr id="6" name="Subtitle 5"/>
          <p:cNvSpPr>
            <a:spLocks noGrp="1"/>
          </p:cNvSpPr>
          <p:nvPr>
            <p:ph type="subTitle" idx="1"/>
          </p:nvPr>
        </p:nvSpPr>
        <p:spPr/>
        <p:txBody>
          <a:bodyPr/>
          <a:lstStyle/>
          <a:p>
            <a:endParaRPr lang="en-CA"/>
          </a:p>
        </p:txBody>
      </p:sp>
      <p:sp>
        <p:nvSpPr>
          <p:cNvPr id="7" name="Text Placeholder 6"/>
          <p:cNvSpPr>
            <a:spLocks noGrp="1"/>
          </p:cNvSpPr>
          <p:nvPr>
            <p:ph type="body" sz="quarter" idx="10"/>
          </p:nvPr>
        </p:nvSpPr>
        <p:spPr/>
        <p:txBody>
          <a:bodyPr/>
          <a:lstStyle/>
          <a:p>
            <a:r>
              <a:rPr lang="en-US" dirty="0" smtClean="0"/>
              <a:t>Demo</a:t>
            </a:r>
            <a:endParaRPr lang="en-CA" dirty="0"/>
          </a:p>
        </p:txBody>
      </p:sp>
    </p:spTree>
    <p:extLst>
      <p:ext uri="{BB962C8B-B14F-4D97-AF65-F5344CB8AC3E}">
        <p14:creationId xmlns:p14="http://schemas.microsoft.com/office/powerpoint/2010/main" val="318858354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6802"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0" y="0"/>
                        <a:ext cx="158750" cy="158750"/>
                      </a:xfrm>
                      <a:prstGeom prst="rect">
                        <a:avLst/>
                      </a:prstGeom>
                    </p:spPr>
                  </p:pic>
                </p:oleObj>
              </mc:Fallback>
            </mc:AlternateContent>
          </a:graphicData>
        </a:graphic>
      </p:graphicFrame>
    </p:spTree>
    <p:extLst>
      <p:ext uri="{BB962C8B-B14F-4D97-AF65-F5344CB8AC3E}">
        <p14:creationId xmlns:p14="http://schemas.microsoft.com/office/powerpoint/2010/main" val="9341759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Comparison of WCF &amp; ASP.NET Web API</a:t>
            </a:r>
            <a:endParaRPr lang="en-US" dirty="0"/>
          </a:p>
        </p:txBody>
      </p:sp>
      <p:graphicFrame>
        <p:nvGraphicFramePr>
          <p:cNvPr id="9" name="Diagram 8"/>
          <p:cNvGraphicFramePr/>
          <p:nvPr>
            <p:extLst/>
          </p:nvPr>
        </p:nvGraphicFramePr>
        <p:xfrm>
          <a:off x="2031471" y="1268360"/>
          <a:ext cx="8125883" cy="48692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1923542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89413592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9492"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0" y="0"/>
                        <a:ext cx="158750" cy="158750"/>
                      </a:xfrm>
                      <a:prstGeom prst="rect">
                        <a:avLst/>
                      </a:prstGeom>
                    </p:spPr>
                  </p:pic>
                </p:oleObj>
              </mc:Fallback>
            </mc:AlternateContent>
          </a:graphicData>
        </a:graphic>
      </p:graphicFrame>
      <p:sp>
        <p:nvSpPr>
          <p:cNvPr id="6" name="Title 5"/>
          <p:cNvSpPr>
            <a:spLocks noGrp="1"/>
          </p:cNvSpPr>
          <p:nvPr>
            <p:ph type="ctrTitle"/>
          </p:nvPr>
        </p:nvSpPr>
        <p:spPr>
          <a:xfrm>
            <a:off x="519113" y="2234114"/>
            <a:ext cx="9893248" cy="1359196"/>
          </a:xfrm>
        </p:spPr>
        <p:txBody>
          <a:bodyPr/>
          <a:lstStyle/>
          <a:p>
            <a:r>
              <a:rPr lang="en-US" dirty="0" smtClean="0"/>
              <a:t>Building a Service Layer </a:t>
            </a:r>
            <a:br>
              <a:rPr lang="en-US" dirty="0" smtClean="0"/>
            </a:br>
            <a:r>
              <a:rPr lang="en-US" dirty="0" smtClean="0"/>
              <a:t>with ASP.NET Web API</a:t>
            </a:r>
            <a:endParaRPr lang="en-US" dirty="0"/>
          </a:p>
        </p:txBody>
      </p:sp>
      <p:sp>
        <p:nvSpPr>
          <p:cNvPr id="7" name="Text Placeholder 6"/>
          <p:cNvSpPr>
            <a:spLocks noGrp="1"/>
          </p:cNvSpPr>
          <p:nvPr>
            <p:ph type="body" sz="quarter" idx="11"/>
          </p:nvPr>
        </p:nvSpPr>
        <p:spPr>
          <a:xfrm>
            <a:off x="519113" y="5374341"/>
            <a:ext cx="5454333" cy="738664"/>
          </a:xfrm>
        </p:spPr>
        <p:txBody>
          <a:bodyPr/>
          <a:lstStyle/>
          <a:p>
            <a:r>
              <a:rPr lang="en-US" dirty="0" smtClean="0"/>
              <a:t>[Speaker]</a:t>
            </a:r>
          </a:p>
          <a:p>
            <a:r>
              <a:rPr lang="en-US" dirty="0" smtClean="0"/>
              <a:t>[Company]</a:t>
            </a:r>
            <a:endParaRPr lang="en-US" dirty="0"/>
          </a:p>
        </p:txBody>
      </p:sp>
    </p:spTree>
    <p:extLst>
      <p:ext uri="{BB962C8B-B14F-4D97-AF65-F5344CB8AC3E}">
        <p14:creationId xmlns:p14="http://schemas.microsoft.com/office/powerpoint/2010/main" val="574643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2706"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5" name="Title 4"/>
          <p:cNvSpPr>
            <a:spLocks noGrp="1"/>
          </p:cNvSpPr>
          <p:nvPr>
            <p:ph type="title"/>
            <p:custDataLst>
              <p:tags r:id="rId3"/>
            </p:custDataLst>
          </p:nvPr>
        </p:nvSpPr>
        <p:spPr>
          <a:xfrm>
            <a:off x="519112" y="228600"/>
            <a:ext cx="11149013" cy="747897"/>
          </a:xfrm>
        </p:spPr>
        <p:txBody>
          <a:bodyPr/>
          <a:lstStyle/>
          <a:p>
            <a:r>
              <a:rPr lang="en-US" dirty="0" smtClean="0"/>
              <a:t>Module Overview</a:t>
            </a:r>
            <a:endParaRPr lang="en-US" dirty="0"/>
          </a:p>
        </p:txBody>
      </p:sp>
      <p:sp>
        <p:nvSpPr>
          <p:cNvPr id="6" name="Content Placeholder 5"/>
          <p:cNvSpPr>
            <a:spLocks noGrp="1"/>
          </p:cNvSpPr>
          <p:nvPr>
            <p:ph type="body" sz="quarter" idx="11"/>
            <p:custDataLst>
              <p:tags r:id="rId4"/>
            </p:custDataLst>
          </p:nvPr>
        </p:nvSpPr>
        <p:spPr>
          <a:xfrm>
            <a:off x="3261360" y="2171588"/>
            <a:ext cx="8717280" cy="3490186"/>
          </a:xfrm>
        </p:spPr>
        <p:txBody>
          <a:bodyPr/>
          <a:lstStyle/>
          <a:p>
            <a:r>
              <a:rPr lang="en-US" sz="4200" dirty="0" smtClean="0"/>
              <a:t>How does ASP.NET Web API fit in?</a:t>
            </a:r>
          </a:p>
          <a:p>
            <a:r>
              <a:rPr lang="en-US" sz="4200" dirty="0" smtClean="0"/>
              <a:t>Introduction to Web API</a:t>
            </a:r>
          </a:p>
          <a:p>
            <a:r>
              <a:rPr lang="en-US" sz="4200" dirty="0" smtClean="0"/>
              <a:t>Consuming Web API from jQuery</a:t>
            </a:r>
          </a:p>
          <a:p>
            <a:r>
              <a:rPr lang="en-US" sz="4200" dirty="0" smtClean="0"/>
              <a:t>Consuming Web API from Windows 8</a:t>
            </a:r>
            <a:endParaRPr lang="en-US" sz="4200" dirty="0"/>
          </a:p>
        </p:txBody>
      </p:sp>
    </p:spTree>
    <p:extLst>
      <p:ext uri="{BB962C8B-B14F-4D97-AF65-F5344CB8AC3E}">
        <p14:creationId xmlns:p14="http://schemas.microsoft.com/office/powerpoint/2010/main" val="21962232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1076642" y="6070128"/>
            <a:ext cx="1590199" cy="18660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endParaRPr lang="en-US" sz="1980" dirty="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How ASP.NET </a:t>
            </a:r>
            <a:r>
              <a:rPr lang="en-US" dirty="0"/>
              <a:t>Web </a:t>
            </a:r>
            <a:r>
              <a:rPr lang="en-US" dirty="0" smtClean="0"/>
              <a:t>API Fits In</a:t>
            </a:r>
            <a:endParaRPr lang="en-US" dirty="0"/>
          </a:p>
        </p:txBody>
      </p:sp>
      <p:grpSp>
        <p:nvGrpSpPr>
          <p:cNvPr id="13" name="Group 12"/>
          <p:cNvGrpSpPr/>
          <p:nvPr/>
        </p:nvGrpSpPr>
        <p:grpSpPr>
          <a:xfrm>
            <a:off x="1383509" y="2971800"/>
            <a:ext cx="9420380" cy="2905342"/>
            <a:chOff x="646246" y="2190750"/>
            <a:chExt cx="7850317" cy="2421118"/>
          </a:xfrm>
        </p:grpSpPr>
        <p:sp>
          <p:nvSpPr>
            <p:cNvPr id="4" name="Rectangle 3"/>
            <p:cNvSpPr/>
            <p:nvPr/>
          </p:nvSpPr>
          <p:spPr bwMode="auto">
            <a:xfrm>
              <a:off x="664897" y="3749143"/>
              <a:ext cx="7831666" cy="8627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endParaRPr lang="en-US" sz="1620" dirty="0">
                <a:gradFill>
                  <a:gsLst>
                    <a:gs pos="0">
                      <a:srgbClr val="FFFFFF"/>
                    </a:gs>
                    <a:gs pos="100000">
                      <a:srgbClr val="FFFFFF"/>
                    </a:gs>
                  </a:gsLst>
                  <a:lin ang="5400000" scaled="0"/>
                </a:gradFill>
              </a:endParaRPr>
            </a:p>
          </p:txBody>
        </p:sp>
        <p:sp>
          <p:nvSpPr>
            <p:cNvPr id="17" name="TextBox 28"/>
            <p:cNvSpPr txBox="1"/>
            <p:nvPr/>
          </p:nvSpPr>
          <p:spPr>
            <a:xfrm>
              <a:off x="1526376" y="3955539"/>
              <a:ext cx="6097615" cy="423192"/>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2700" dirty="0">
                  <a:solidFill>
                    <a:srgbClr val="FFFFFF">
                      <a:alpha val="99000"/>
                    </a:srgbClr>
                  </a:solidFill>
                </a:rPr>
                <a:t>ASP.NET Core</a:t>
              </a:r>
            </a:p>
          </p:txBody>
        </p:sp>
        <p:grpSp>
          <p:nvGrpSpPr>
            <p:cNvPr id="2" name="Group 1"/>
            <p:cNvGrpSpPr/>
            <p:nvPr/>
          </p:nvGrpSpPr>
          <p:grpSpPr>
            <a:xfrm>
              <a:off x="6453941" y="2190750"/>
              <a:ext cx="2042622" cy="1483699"/>
              <a:chOff x="6450162" y="1837082"/>
              <a:chExt cx="2042622" cy="1483699"/>
            </a:xfrm>
          </p:grpSpPr>
          <p:sp>
            <p:nvSpPr>
              <p:cNvPr id="41" name="Rectangle 40"/>
              <p:cNvSpPr/>
              <p:nvPr/>
            </p:nvSpPr>
            <p:spPr>
              <a:xfrm>
                <a:off x="6450162" y="2602822"/>
                <a:ext cx="2042622" cy="71795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r>
                  <a:rPr lang="en-US" sz="1620" dirty="0">
                    <a:gradFill>
                      <a:gsLst>
                        <a:gs pos="0">
                          <a:srgbClr val="FFFFFF"/>
                        </a:gs>
                        <a:gs pos="100000">
                          <a:srgbClr val="FFFFFF"/>
                        </a:gs>
                      </a:gsLst>
                      <a:lin ang="5400000" scaled="0"/>
                    </a:gradFill>
                  </a:rPr>
                  <a:t>Web API</a:t>
                </a:r>
              </a:p>
            </p:txBody>
          </p:sp>
          <p:sp>
            <p:nvSpPr>
              <p:cNvPr id="42" name="Rectangle 41"/>
              <p:cNvSpPr/>
              <p:nvPr/>
            </p:nvSpPr>
            <p:spPr>
              <a:xfrm>
                <a:off x="6450162" y="1850820"/>
                <a:ext cx="1017438" cy="65583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r>
                  <a:rPr lang="en-US" sz="1620" dirty="0">
                    <a:gradFill>
                      <a:gsLst>
                        <a:gs pos="0">
                          <a:srgbClr val="FFFFFF"/>
                        </a:gs>
                        <a:gs pos="100000">
                          <a:srgbClr val="FFFFFF"/>
                        </a:gs>
                      </a:gsLst>
                      <a:lin ang="5400000" scaled="0"/>
                    </a:gradFill>
                  </a:rPr>
                  <a:t>JSON</a:t>
                </a:r>
              </a:p>
            </p:txBody>
          </p:sp>
          <p:sp>
            <p:nvSpPr>
              <p:cNvPr id="44" name="Rectangle 43"/>
              <p:cNvSpPr/>
              <p:nvPr/>
            </p:nvSpPr>
            <p:spPr>
              <a:xfrm>
                <a:off x="7562449" y="1837082"/>
                <a:ext cx="930335" cy="66956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r>
                  <a:rPr lang="en-US" sz="1620" dirty="0">
                    <a:gradFill>
                      <a:gsLst>
                        <a:gs pos="0">
                          <a:srgbClr val="FFFFFF"/>
                        </a:gs>
                        <a:gs pos="100000">
                          <a:srgbClr val="FFFFFF"/>
                        </a:gs>
                      </a:gsLst>
                      <a:lin ang="5400000" scaled="0"/>
                    </a:gradFill>
                  </a:rPr>
                  <a:t>XML</a:t>
                </a:r>
              </a:p>
            </p:txBody>
          </p:sp>
        </p:grpSp>
        <p:grpSp>
          <p:nvGrpSpPr>
            <p:cNvPr id="12" name="Group 11"/>
            <p:cNvGrpSpPr/>
            <p:nvPr/>
          </p:nvGrpSpPr>
          <p:grpSpPr>
            <a:xfrm>
              <a:off x="646246" y="2200704"/>
              <a:ext cx="5731496" cy="1473748"/>
              <a:chOff x="646246" y="2200704"/>
              <a:chExt cx="5731496" cy="1473748"/>
            </a:xfrm>
          </p:grpSpPr>
          <p:sp>
            <p:nvSpPr>
              <p:cNvPr id="28" name="Rectangle 27"/>
              <p:cNvSpPr/>
              <p:nvPr/>
            </p:nvSpPr>
            <p:spPr>
              <a:xfrm>
                <a:off x="664898" y="2940743"/>
                <a:ext cx="1853482" cy="73370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r>
                  <a:rPr lang="en-US" sz="1620" dirty="0">
                    <a:gradFill>
                      <a:gsLst>
                        <a:gs pos="0">
                          <a:srgbClr val="FFFFFF"/>
                        </a:gs>
                        <a:gs pos="100000">
                          <a:srgbClr val="FFFFFF"/>
                        </a:gs>
                      </a:gsLst>
                      <a:lin ang="5400000" scaled="0"/>
                    </a:gradFill>
                  </a:rPr>
                  <a:t>Web Forms</a:t>
                </a:r>
              </a:p>
            </p:txBody>
          </p:sp>
          <p:sp>
            <p:nvSpPr>
              <p:cNvPr id="40" name="Rectangle 39"/>
              <p:cNvSpPr/>
              <p:nvPr/>
            </p:nvSpPr>
            <p:spPr>
              <a:xfrm>
                <a:off x="646246" y="2200704"/>
                <a:ext cx="5712846" cy="65961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r>
                  <a:rPr lang="en-US" sz="1620" dirty="0">
                    <a:gradFill>
                      <a:gsLst>
                        <a:gs pos="0">
                          <a:srgbClr val="FFFFFF"/>
                        </a:gs>
                        <a:gs pos="100000">
                          <a:srgbClr val="FFFFFF"/>
                        </a:gs>
                      </a:gsLst>
                      <a:lin ang="5400000" scaled="0"/>
                    </a:gradFill>
                  </a:rPr>
                  <a:t>HTML</a:t>
                </a:r>
              </a:p>
            </p:txBody>
          </p:sp>
          <p:sp>
            <p:nvSpPr>
              <p:cNvPr id="25" name="Rectangle 24"/>
              <p:cNvSpPr/>
              <p:nvPr/>
            </p:nvSpPr>
            <p:spPr>
              <a:xfrm>
                <a:off x="4524260" y="2940740"/>
                <a:ext cx="1853482" cy="73370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r>
                  <a:rPr lang="en-US" sz="1620" dirty="0">
                    <a:gradFill>
                      <a:gsLst>
                        <a:gs pos="0">
                          <a:srgbClr val="FFFFFF"/>
                        </a:gs>
                        <a:gs pos="100000">
                          <a:srgbClr val="FFFFFF"/>
                        </a:gs>
                      </a:gsLst>
                      <a:lin ang="5400000" scaled="0"/>
                    </a:gradFill>
                  </a:rPr>
                  <a:t>MVC</a:t>
                </a:r>
              </a:p>
            </p:txBody>
          </p:sp>
          <p:sp>
            <p:nvSpPr>
              <p:cNvPr id="26" name="Rectangle 25"/>
              <p:cNvSpPr/>
              <p:nvPr/>
            </p:nvSpPr>
            <p:spPr>
              <a:xfrm>
                <a:off x="2594579" y="2940741"/>
                <a:ext cx="1853482" cy="73370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r>
                  <a:rPr lang="en-US" sz="1620" dirty="0">
                    <a:gradFill>
                      <a:gsLst>
                        <a:gs pos="0">
                          <a:srgbClr val="FFFFFF"/>
                        </a:gs>
                        <a:gs pos="100000">
                          <a:srgbClr val="FFFFFF"/>
                        </a:gs>
                      </a:gsLst>
                      <a:lin ang="5400000" scaled="0"/>
                    </a:gradFill>
                  </a:rPr>
                  <a:t>Web Pages</a:t>
                </a:r>
              </a:p>
            </p:txBody>
          </p:sp>
        </p:grpSp>
      </p:grpSp>
      <p:sp>
        <p:nvSpPr>
          <p:cNvPr id="30" name="Rectangle 29"/>
          <p:cNvSpPr/>
          <p:nvPr/>
        </p:nvSpPr>
        <p:spPr>
          <a:xfrm>
            <a:off x="1383509" y="1535748"/>
            <a:ext cx="6855416" cy="135150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r>
              <a:rPr lang="en-US" sz="6480" dirty="0">
                <a:solidFill>
                  <a:srgbClr val="FFFFFF"/>
                </a:solidFill>
                <a:latin typeface="Segoe UI Symbol" panose="020B0502040204020203" pitchFamily="34" charset="0"/>
                <a:ea typeface="Segoe UI Symbol" panose="020B0502040204020203" pitchFamily="34" charset="0"/>
              </a:rPr>
              <a:t></a:t>
            </a:r>
          </a:p>
        </p:txBody>
      </p:sp>
      <p:grpSp>
        <p:nvGrpSpPr>
          <p:cNvPr id="5" name="Group 4"/>
          <p:cNvGrpSpPr/>
          <p:nvPr/>
        </p:nvGrpSpPr>
        <p:grpSpPr>
          <a:xfrm>
            <a:off x="8352743" y="1533208"/>
            <a:ext cx="2451147" cy="1351504"/>
            <a:chOff x="8352743" y="1533208"/>
            <a:chExt cx="2451147" cy="1351504"/>
          </a:xfrm>
        </p:grpSpPr>
        <p:sp>
          <p:nvSpPr>
            <p:cNvPr id="32" name="Rectangle 31"/>
            <p:cNvSpPr/>
            <p:nvPr/>
          </p:nvSpPr>
          <p:spPr>
            <a:xfrm>
              <a:off x="8352743" y="1533208"/>
              <a:ext cx="2451147" cy="1351504"/>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2292" tIns="41147" rIns="82292" bIns="41147" numCol="1" rtlCol="0" anchor="ctr" anchorCtr="0" compatLnSpc="1">
              <a:prstTxWarp prst="textNoShape">
                <a:avLst/>
              </a:prstTxWarp>
            </a:bodyPr>
            <a:lstStyle/>
            <a:p>
              <a:pPr algn="ctr" defTabSz="822689" fontAlgn="base">
                <a:spcBef>
                  <a:spcPct val="0"/>
                </a:spcBef>
                <a:spcAft>
                  <a:spcPct val="0"/>
                </a:spcAft>
              </a:pPr>
              <a:endParaRPr lang="en-US" sz="6480" dirty="0">
                <a:solidFill>
                  <a:srgbClr val="FFFFFF"/>
                </a:solidFill>
                <a:latin typeface="Segoe UI Symbol" panose="020B0502040204020203" pitchFamily="34" charset="0"/>
                <a:ea typeface="Segoe UI Symbol" panose="020B0502040204020203" pitchFamily="34" charset="0"/>
              </a:endParaRPr>
            </a:p>
          </p:txBody>
        </p:sp>
        <p:pic>
          <p:nvPicPr>
            <p:cNvPr id="33" name="Picture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28044" y="1808307"/>
              <a:ext cx="1491250" cy="797734"/>
            </a:xfrm>
            <a:prstGeom prst="rect">
              <a:avLst/>
            </a:prstGeom>
          </p:spPr>
        </p:pic>
        <p:sp>
          <p:nvSpPr>
            <p:cNvPr id="11" name="TextBox 10"/>
            <p:cNvSpPr txBox="1"/>
            <p:nvPr/>
          </p:nvSpPr>
          <p:spPr>
            <a:xfrm>
              <a:off x="8372273" y="1710362"/>
              <a:ext cx="376706" cy="332399"/>
            </a:xfrm>
            <a:prstGeom prst="rect">
              <a:avLst/>
            </a:prstGeom>
            <a:noFill/>
          </p:spPr>
          <p:txBody>
            <a:bodyPr wrap="none" lIns="0" tIns="0" rIns="0" bIns="0" rtlCol="0">
              <a:spAutoFit/>
            </a:bodyPr>
            <a:lstStyle/>
            <a:p>
              <a:pPr defTabSz="1096870">
                <a:lnSpc>
                  <a:spcPct val="90000"/>
                </a:lnSpc>
                <a:spcBef>
                  <a:spcPct val="20000"/>
                </a:spcBef>
                <a:buSzPct val="80000"/>
              </a:pPr>
              <a:r>
                <a:rPr lang="en-US" dirty="0">
                  <a:solidFill>
                    <a:srgbClr val="FFFFFF"/>
                  </a:solidFill>
                  <a:latin typeface="Segoe UI Symbol" panose="020B0502040204020203" pitchFamily="34" charset="0"/>
                  <a:ea typeface="Segoe UI Symbol" panose="020B0502040204020203" pitchFamily="34" charset="0"/>
                </a:rPr>
                <a:t></a:t>
              </a:r>
            </a:p>
          </p:txBody>
        </p:sp>
        <p:sp>
          <p:nvSpPr>
            <p:cNvPr id="34" name="TextBox 33"/>
            <p:cNvSpPr txBox="1"/>
            <p:nvPr/>
          </p:nvSpPr>
          <p:spPr>
            <a:xfrm>
              <a:off x="10398038" y="2272306"/>
              <a:ext cx="376706" cy="332399"/>
            </a:xfrm>
            <a:prstGeom prst="rect">
              <a:avLst/>
            </a:prstGeom>
            <a:noFill/>
          </p:spPr>
          <p:txBody>
            <a:bodyPr wrap="none" lIns="0" tIns="0" rIns="0" bIns="0" rtlCol="0">
              <a:spAutoFit/>
            </a:bodyPr>
            <a:lstStyle/>
            <a:p>
              <a:pPr defTabSz="1096870">
                <a:lnSpc>
                  <a:spcPct val="90000"/>
                </a:lnSpc>
                <a:spcBef>
                  <a:spcPct val="20000"/>
                </a:spcBef>
                <a:buSzPct val="80000"/>
              </a:pPr>
              <a:r>
                <a:rPr lang="en-US" dirty="0">
                  <a:solidFill>
                    <a:srgbClr val="FFFFFF"/>
                  </a:solidFill>
                  <a:latin typeface="Segoe UI Symbol" panose="020B0502040204020203" pitchFamily="34" charset="0"/>
                  <a:ea typeface="Segoe UI Symbol" panose="020B0502040204020203" pitchFamily="34" charset="0"/>
                </a:rPr>
                <a:t></a:t>
              </a:r>
            </a:p>
          </p:txBody>
        </p:sp>
      </p:grpSp>
    </p:spTree>
    <p:extLst>
      <p:ext uri="{BB962C8B-B14F-4D97-AF65-F5344CB8AC3E}">
        <p14:creationId xmlns:p14="http://schemas.microsoft.com/office/powerpoint/2010/main" val="27401519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3730"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6" name="Title 5"/>
          <p:cNvSpPr>
            <a:spLocks noGrp="1"/>
          </p:cNvSpPr>
          <p:nvPr>
            <p:ph type="title"/>
            <p:custDataLst>
              <p:tags r:id="rId3"/>
            </p:custDataLst>
          </p:nvPr>
        </p:nvSpPr>
        <p:spPr/>
        <p:txBody>
          <a:bodyPr/>
          <a:lstStyle/>
          <a:p>
            <a:r>
              <a:rPr lang="en-US" dirty="0" smtClean="0"/>
              <a:t>Homepage: asp.net/web-</a:t>
            </a:r>
            <a:r>
              <a:rPr lang="en-US" dirty="0" err="1" smtClean="0"/>
              <a:t>api</a:t>
            </a:r>
            <a:endParaRPr lang="en-US" dirty="0"/>
          </a:p>
        </p:txBody>
      </p:sp>
      <p:pic>
        <p:nvPicPr>
          <p:cNvPr id="7" name="Picture 5"/>
          <p:cNvPicPr>
            <a:picLocks noChangeAspect="1" noChangeArrowheads="1"/>
          </p:cNvPicPr>
          <p:nvPr/>
        </p:nvPicPr>
        <p:blipFill rotWithShape="1">
          <a:blip r:embed="rId7">
            <a:extLst>
              <a:ext uri="{28A0092B-C50C-407E-A947-70E740481C1C}">
                <a14:useLocalDpi xmlns:a14="http://schemas.microsoft.com/office/drawing/2010/main" val="0"/>
              </a:ext>
            </a:extLst>
          </a:blip>
          <a:srcRect l="703" t="8633" r="2659" b="32339"/>
          <a:stretch/>
        </p:blipFill>
        <p:spPr bwMode="auto">
          <a:xfrm>
            <a:off x="517525" y="1141413"/>
            <a:ext cx="8725167" cy="5108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43111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1" y="2430926"/>
            <a:ext cx="12188825" cy="3108543"/>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0" y="1158338"/>
            <a:ext cx="12188825" cy="116633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Sample Read-only Model and Controller</a:t>
            </a:r>
            <a:endParaRPr lang="en-US" sz="4800" dirty="0"/>
          </a:p>
        </p:txBody>
      </p:sp>
      <p:sp>
        <p:nvSpPr>
          <p:cNvPr id="5" name="TextBox 4"/>
          <p:cNvSpPr txBox="1"/>
          <p:nvPr/>
        </p:nvSpPr>
        <p:spPr>
          <a:xfrm>
            <a:off x="5130025" y="1155118"/>
            <a:ext cx="6211891"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public class Person</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public </a:t>
            </a:r>
            <a:r>
              <a:rPr lang="en-US" sz="1400" dirty="0" err="1">
                <a:solidFill>
                  <a:schemeClr val="lt1">
                    <a:alpha val="99000"/>
                  </a:schemeClr>
                </a:solidFill>
                <a:latin typeface="Consolas" pitchFamily="49" charset="0"/>
                <a:cs typeface="Consolas" pitchFamily="49" charset="0"/>
              </a:rPr>
              <a:t>int</a:t>
            </a:r>
            <a:r>
              <a:rPr lang="en-US" sz="1400" dirty="0">
                <a:solidFill>
                  <a:schemeClr val="lt1">
                    <a:alpha val="99000"/>
                  </a:schemeClr>
                </a:solidFill>
                <a:latin typeface="Consolas" pitchFamily="49" charset="0"/>
                <a:cs typeface="Consolas" pitchFamily="49" charset="0"/>
              </a:rPr>
              <a:t> Id { get; set; }</a:t>
            </a:r>
          </a:p>
          <a:p>
            <a:r>
              <a:rPr lang="en-US" sz="1400" dirty="0">
                <a:solidFill>
                  <a:schemeClr val="lt1">
                    <a:alpha val="99000"/>
                  </a:schemeClr>
                </a:solidFill>
                <a:latin typeface="Consolas" pitchFamily="49" charset="0"/>
                <a:cs typeface="Consolas" pitchFamily="49" charset="0"/>
              </a:rPr>
              <a:t>    public string Name { get; set; }</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8" name="Rectangle 7"/>
          <p:cNvSpPr/>
          <p:nvPr/>
        </p:nvSpPr>
        <p:spPr>
          <a:xfrm>
            <a:off x="433839" y="1158338"/>
            <a:ext cx="2167838"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1:</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Create a Model</a:t>
            </a:r>
            <a:endParaRPr lang="en-US" dirty="0">
              <a:solidFill>
                <a:schemeClr val="tx2">
                  <a:alpha val="99000"/>
                </a:schemeClr>
              </a:solidFill>
              <a:latin typeface="Segoe UI Light" pitchFamily="34" charset="0"/>
            </a:endParaRPr>
          </a:p>
        </p:txBody>
      </p:sp>
      <p:sp>
        <p:nvSpPr>
          <p:cNvPr id="9" name="TextBox 8"/>
          <p:cNvSpPr txBox="1"/>
          <p:nvPr/>
        </p:nvSpPr>
        <p:spPr>
          <a:xfrm>
            <a:off x="5130023" y="2430926"/>
            <a:ext cx="6211893" cy="3108543"/>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public class </a:t>
            </a:r>
            <a:r>
              <a:rPr lang="en-US" sz="1400" dirty="0" err="1">
                <a:solidFill>
                  <a:schemeClr val="lt1">
                    <a:alpha val="99000"/>
                  </a:schemeClr>
                </a:solidFill>
                <a:latin typeface="Consolas" pitchFamily="49" charset="0"/>
                <a:cs typeface="Consolas" pitchFamily="49" charset="0"/>
              </a:rPr>
              <a:t>PersonController</a:t>
            </a:r>
            <a:r>
              <a:rPr lang="en-US" sz="1400" dirty="0">
                <a:solidFill>
                  <a:schemeClr val="lt1">
                    <a:alpha val="99000"/>
                  </a:schemeClr>
                </a:solidFill>
                <a:latin typeface="Consolas" pitchFamily="49" charset="0"/>
                <a:cs typeface="Consolas" pitchFamily="49" charset="0"/>
              </a:rPr>
              <a:t> : </a:t>
            </a:r>
            <a:r>
              <a:rPr lang="en-US" sz="1400" dirty="0" err="1">
                <a:solidFill>
                  <a:schemeClr val="accent4">
                    <a:lumMod val="40000"/>
                    <a:lumOff val="60000"/>
                    <a:alpha val="99000"/>
                  </a:schemeClr>
                </a:solidFill>
                <a:latin typeface="Consolas" pitchFamily="49" charset="0"/>
                <a:cs typeface="Consolas" pitchFamily="49" charset="0"/>
              </a:rPr>
              <a:t>ApiController</a:t>
            </a:r>
            <a:endParaRPr lang="en-US" sz="1400" dirty="0">
              <a:solidFill>
                <a:schemeClr val="accent4">
                  <a:lumMod val="40000"/>
                  <a:lumOff val="60000"/>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List&lt;Person&gt; _people</a:t>
            </a:r>
            <a:r>
              <a:rPr lang="en-US" sz="1400" dirty="0" smtClean="0">
                <a:solidFill>
                  <a:schemeClr val="lt1">
                    <a:alpha val="99000"/>
                  </a:schemeClr>
                </a:solidFill>
                <a:latin typeface="Consolas" pitchFamily="49" charset="0"/>
                <a:cs typeface="Consolas" pitchFamily="49" charset="0"/>
              </a:rPr>
              <a:t>;</a:t>
            </a:r>
            <a:endParaRPr lang="en-US" sz="1400" dirty="0">
              <a:solidFill>
                <a:schemeClr val="lt1">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public </a:t>
            </a:r>
            <a:r>
              <a:rPr lang="en-US" sz="1400" dirty="0" err="1">
                <a:solidFill>
                  <a:schemeClr val="lt1">
                    <a:alpha val="99000"/>
                  </a:schemeClr>
                </a:solidFill>
                <a:latin typeface="Consolas" pitchFamily="49" charset="0"/>
                <a:cs typeface="Consolas" pitchFamily="49" charset="0"/>
              </a:rPr>
              <a:t>PersonController</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_people = new List&lt;Person&gt;();</a:t>
            </a:r>
          </a:p>
          <a:p>
            <a:r>
              <a:rPr lang="en-US" sz="1400" dirty="0">
                <a:solidFill>
                  <a:schemeClr val="lt1">
                    <a:alpha val="99000"/>
                  </a:schemeClr>
                </a:solidFill>
                <a:latin typeface="Consolas" pitchFamily="49" charset="0"/>
                <a:cs typeface="Consolas" pitchFamily="49" charset="0"/>
              </a:rPr>
              <a:t>        _</a:t>
            </a:r>
            <a:r>
              <a:rPr lang="en-US" sz="1400" dirty="0" err="1">
                <a:solidFill>
                  <a:schemeClr val="lt1">
                    <a:alpha val="99000"/>
                  </a:schemeClr>
                </a:solidFill>
                <a:latin typeface="Consolas" pitchFamily="49" charset="0"/>
                <a:cs typeface="Consolas" pitchFamily="49" charset="0"/>
              </a:rPr>
              <a:t>people.AddRange</a:t>
            </a:r>
            <a:r>
              <a:rPr lang="en-US" sz="1400" dirty="0">
                <a:solidFill>
                  <a:schemeClr val="lt1">
                    <a:alpha val="99000"/>
                  </a:schemeClr>
                </a:solidFill>
                <a:latin typeface="Consolas" pitchFamily="49" charset="0"/>
                <a:cs typeface="Consolas" pitchFamily="49" charset="0"/>
              </a:rPr>
              <a:t>(new Person[]</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new Person { Id = 1, Name = "Chuck Norris" },</a:t>
            </a:r>
          </a:p>
          <a:p>
            <a:r>
              <a:rPr lang="en-US" sz="1400" dirty="0">
                <a:solidFill>
                  <a:schemeClr val="lt1">
                    <a:alpha val="99000"/>
                  </a:schemeClr>
                </a:solidFill>
                <a:latin typeface="Consolas" pitchFamily="49" charset="0"/>
                <a:cs typeface="Consolas" pitchFamily="49" charset="0"/>
              </a:rPr>
              <a:t>            new Person { Id = 2, Name = "David </a:t>
            </a:r>
            <a:r>
              <a:rPr lang="en-US" sz="1400" dirty="0" err="1" smtClean="0">
                <a:solidFill>
                  <a:schemeClr val="lt1">
                    <a:alpha val="99000"/>
                  </a:schemeClr>
                </a:solidFill>
                <a:latin typeface="Consolas" pitchFamily="49" charset="0"/>
                <a:cs typeface="Consolas" pitchFamily="49" charset="0"/>
              </a:rPr>
              <a:t>Carradine</a:t>
            </a:r>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a:t>
            </a:r>
          </a:p>
          <a:p>
            <a:r>
              <a:rPr lang="en-US" sz="1400" dirty="0" smtClean="0">
                <a:solidFill>
                  <a:schemeClr val="lt1">
                    <a:alpha val="99000"/>
                  </a:schemeClr>
                </a:solidFill>
                <a:latin typeface="Consolas" pitchFamily="49" charset="0"/>
                <a:cs typeface="Consolas" pitchFamily="49" charset="0"/>
              </a:rPr>
              <a:t>            new Person { Id = 3, Name = "Bruce Lee" }</a:t>
            </a:r>
          </a:p>
          <a:p>
            <a:r>
              <a:rPr lang="en-US" sz="1400" dirty="0" smtClean="0">
                <a:solidFill>
                  <a:schemeClr val="lt1">
                    <a:alpha val="99000"/>
                  </a:schemeClr>
                </a:solidFill>
                <a:latin typeface="Consolas" pitchFamily="49" charset="0"/>
                <a:cs typeface="Consolas" pitchFamily="49" charset="0"/>
              </a:rPr>
              <a:t>        </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10" name="Rectangle 9"/>
          <p:cNvSpPr/>
          <p:nvPr/>
        </p:nvSpPr>
        <p:spPr>
          <a:xfrm>
            <a:off x="433838" y="2430926"/>
            <a:ext cx="3156890"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2:</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Make an API Controller</a:t>
            </a:r>
            <a:endParaRPr lang="en-US" dirty="0">
              <a:solidFill>
                <a:schemeClr val="tx2">
                  <a:alpha val="99000"/>
                </a:schemeClr>
              </a:solidFill>
              <a:latin typeface="Segoe UI Light" pitchFamily="34" charset="0"/>
            </a:endParaRPr>
          </a:p>
        </p:txBody>
      </p:sp>
    </p:spTree>
    <p:extLst>
      <p:ext uri="{BB962C8B-B14F-4D97-AF65-F5344CB8AC3E}">
        <p14:creationId xmlns:p14="http://schemas.microsoft.com/office/powerpoint/2010/main" val="2409216633"/>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1" y="2547610"/>
            <a:ext cx="12188825" cy="116955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0" y="1241466"/>
            <a:ext cx="12188825" cy="116633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Read-only Controller Actions to return data</a:t>
            </a:r>
            <a:endParaRPr lang="en-US" sz="4800" dirty="0"/>
          </a:p>
        </p:txBody>
      </p:sp>
      <p:sp>
        <p:nvSpPr>
          <p:cNvPr id="5" name="TextBox 4"/>
          <p:cNvSpPr txBox="1"/>
          <p:nvPr/>
        </p:nvSpPr>
        <p:spPr>
          <a:xfrm>
            <a:off x="5130025" y="1238246"/>
            <a:ext cx="5901497"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 GET /</a:t>
            </a:r>
            <a:r>
              <a:rPr lang="en-US" sz="1400" dirty="0" err="1">
                <a:solidFill>
                  <a:schemeClr val="lt1">
                    <a:alpha val="99000"/>
                  </a:schemeClr>
                </a:solidFill>
                <a:latin typeface="Consolas" pitchFamily="49" charset="0"/>
                <a:cs typeface="Consolas" pitchFamily="49" charset="0"/>
              </a:rPr>
              <a:t>api</a:t>
            </a:r>
            <a:r>
              <a:rPr lang="en-US" sz="1400" dirty="0">
                <a:solidFill>
                  <a:schemeClr val="lt1">
                    <a:alpha val="99000"/>
                  </a:schemeClr>
                </a:solidFill>
                <a:latin typeface="Consolas" pitchFamily="49" charset="0"/>
                <a:cs typeface="Consolas" pitchFamily="49" charset="0"/>
              </a:rPr>
              <a:t>/person</a:t>
            </a:r>
          </a:p>
          <a:p>
            <a:r>
              <a:rPr lang="en-US" sz="1400" dirty="0">
                <a:solidFill>
                  <a:schemeClr val="lt1">
                    <a:alpha val="99000"/>
                  </a:schemeClr>
                </a:solidFill>
                <a:latin typeface="Consolas" pitchFamily="49" charset="0"/>
                <a:cs typeface="Consolas" pitchFamily="49" charset="0"/>
              </a:rPr>
              <a:t>public </a:t>
            </a:r>
            <a:r>
              <a:rPr lang="en-US" sz="1400" dirty="0" err="1">
                <a:solidFill>
                  <a:schemeClr val="lt1">
                    <a:alpha val="99000"/>
                  </a:schemeClr>
                </a:solidFill>
                <a:latin typeface="Consolas" pitchFamily="49" charset="0"/>
                <a:cs typeface="Consolas" pitchFamily="49" charset="0"/>
              </a:rPr>
              <a:t>IEnumerable</a:t>
            </a:r>
            <a:r>
              <a:rPr lang="en-US" sz="1400" dirty="0">
                <a:solidFill>
                  <a:schemeClr val="lt1">
                    <a:alpha val="99000"/>
                  </a:schemeClr>
                </a:solidFill>
                <a:latin typeface="Consolas" pitchFamily="49" charset="0"/>
                <a:cs typeface="Consolas" pitchFamily="49" charset="0"/>
              </a:rPr>
              <a:t>&lt;</a:t>
            </a:r>
            <a:r>
              <a:rPr lang="en-US" sz="1400" dirty="0">
                <a:solidFill>
                  <a:schemeClr val="accent4">
                    <a:lumMod val="40000"/>
                    <a:lumOff val="60000"/>
                    <a:alpha val="99000"/>
                  </a:schemeClr>
                </a:solidFill>
                <a:latin typeface="Consolas" pitchFamily="49" charset="0"/>
                <a:cs typeface="Consolas" pitchFamily="49" charset="0"/>
              </a:rPr>
              <a:t>Person</a:t>
            </a:r>
            <a:r>
              <a:rPr lang="en-US" sz="1400" dirty="0">
                <a:solidFill>
                  <a:schemeClr val="lt1">
                    <a:alpha val="99000"/>
                  </a:schemeClr>
                </a:solidFill>
                <a:latin typeface="Consolas" pitchFamily="49" charset="0"/>
                <a:cs typeface="Consolas" pitchFamily="49" charset="0"/>
              </a:rPr>
              <a:t>&gt; Get()</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return _people;</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8" name="Rectangle 7"/>
          <p:cNvSpPr/>
          <p:nvPr/>
        </p:nvSpPr>
        <p:spPr>
          <a:xfrm>
            <a:off x="433839" y="1241466"/>
            <a:ext cx="2485232"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3:</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Return everything</a:t>
            </a:r>
            <a:endParaRPr lang="en-US" dirty="0">
              <a:solidFill>
                <a:schemeClr val="tx2">
                  <a:alpha val="99000"/>
                </a:schemeClr>
              </a:solidFill>
              <a:latin typeface="Segoe UI Light" pitchFamily="34" charset="0"/>
            </a:endParaRPr>
          </a:p>
        </p:txBody>
      </p:sp>
      <p:sp>
        <p:nvSpPr>
          <p:cNvPr id="9" name="TextBox 8"/>
          <p:cNvSpPr txBox="1"/>
          <p:nvPr/>
        </p:nvSpPr>
        <p:spPr>
          <a:xfrm>
            <a:off x="5130023" y="2547610"/>
            <a:ext cx="5901499"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 GET /</a:t>
            </a:r>
            <a:r>
              <a:rPr lang="en-US" sz="1400" dirty="0" err="1">
                <a:solidFill>
                  <a:schemeClr val="lt1">
                    <a:alpha val="99000"/>
                  </a:schemeClr>
                </a:solidFill>
                <a:latin typeface="Consolas" pitchFamily="49" charset="0"/>
                <a:cs typeface="Consolas" pitchFamily="49" charset="0"/>
              </a:rPr>
              <a:t>api</a:t>
            </a:r>
            <a:r>
              <a:rPr lang="en-US" sz="1400" dirty="0">
                <a:solidFill>
                  <a:schemeClr val="lt1">
                    <a:alpha val="99000"/>
                  </a:schemeClr>
                </a:solidFill>
                <a:latin typeface="Consolas" pitchFamily="49" charset="0"/>
                <a:cs typeface="Consolas" pitchFamily="49" charset="0"/>
              </a:rPr>
              <a:t>/person/5</a:t>
            </a:r>
          </a:p>
          <a:p>
            <a:r>
              <a:rPr lang="en-US" sz="1400" dirty="0">
                <a:solidFill>
                  <a:schemeClr val="lt1">
                    <a:alpha val="99000"/>
                  </a:schemeClr>
                </a:solidFill>
                <a:latin typeface="Consolas" pitchFamily="49" charset="0"/>
                <a:cs typeface="Consolas" pitchFamily="49" charset="0"/>
              </a:rPr>
              <a:t>public </a:t>
            </a:r>
            <a:r>
              <a:rPr lang="en-US" sz="1400" dirty="0" smtClean="0">
                <a:solidFill>
                  <a:schemeClr val="accent4">
                    <a:lumMod val="40000"/>
                    <a:lumOff val="60000"/>
                    <a:alpha val="99000"/>
                  </a:schemeClr>
                </a:solidFill>
                <a:latin typeface="Consolas" pitchFamily="49" charset="0"/>
                <a:cs typeface="Consolas" pitchFamily="49" charset="0"/>
              </a:rPr>
              <a:t>Person</a:t>
            </a:r>
            <a:r>
              <a:rPr lang="en-US" sz="1400" dirty="0" smtClean="0">
                <a:solidFill>
                  <a:schemeClr val="lt1">
                    <a:alpha val="99000"/>
                  </a:schemeClr>
                </a:solidFill>
                <a:latin typeface="Consolas" pitchFamily="49" charset="0"/>
                <a:cs typeface="Consolas" pitchFamily="49" charset="0"/>
              </a:rPr>
              <a:t> Get(</a:t>
            </a:r>
            <a:r>
              <a:rPr lang="en-US" sz="1400" dirty="0" err="1" smtClean="0">
                <a:solidFill>
                  <a:schemeClr val="lt1">
                    <a:alpha val="99000"/>
                  </a:schemeClr>
                </a:solidFill>
                <a:latin typeface="Consolas" pitchFamily="49" charset="0"/>
                <a:cs typeface="Consolas" pitchFamily="49" charset="0"/>
              </a:rPr>
              <a:t>int</a:t>
            </a:r>
            <a:r>
              <a:rPr lang="en-US" sz="1400" dirty="0" smtClean="0">
                <a:solidFill>
                  <a:schemeClr val="lt1">
                    <a:alpha val="99000"/>
                  </a:schemeClr>
                </a:solidFill>
                <a:latin typeface="Consolas" pitchFamily="49" charset="0"/>
                <a:cs typeface="Consolas" pitchFamily="49" charset="0"/>
              </a:rPr>
              <a:t> </a:t>
            </a:r>
            <a:r>
              <a:rPr lang="en-US" sz="1400" dirty="0">
                <a:solidFill>
                  <a:schemeClr val="lt1">
                    <a:alpha val="99000"/>
                  </a:schemeClr>
                </a:solidFill>
                <a:latin typeface="Consolas" pitchFamily="49" charset="0"/>
                <a:cs typeface="Consolas" pitchFamily="49" charset="0"/>
              </a:rPr>
              <a:t>id)</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return _</a:t>
            </a:r>
            <a:r>
              <a:rPr lang="en-US" sz="1400" dirty="0" err="1">
                <a:solidFill>
                  <a:schemeClr val="lt1">
                    <a:alpha val="99000"/>
                  </a:schemeClr>
                </a:solidFill>
                <a:latin typeface="Consolas" pitchFamily="49" charset="0"/>
                <a:cs typeface="Consolas" pitchFamily="49" charset="0"/>
              </a:rPr>
              <a:t>people.First</a:t>
            </a:r>
            <a:r>
              <a:rPr lang="en-US" sz="1400" dirty="0">
                <a:solidFill>
                  <a:schemeClr val="lt1">
                    <a:alpha val="99000"/>
                  </a:schemeClr>
                </a:solidFill>
                <a:latin typeface="Consolas" pitchFamily="49" charset="0"/>
                <a:cs typeface="Consolas" pitchFamily="49" charset="0"/>
              </a:rPr>
              <a:t>(x =&gt; </a:t>
            </a:r>
            <a:r>
              <a:rPr lang="en-US" sz="1400" dirty="0" err="1">
                <a:solidFill>
                  <a:schemeClr val="lt1">
                    <a:alpha val="99000"/>
                  </a:schemeClr>
                </a:solidFill>
                <a:latin typeface="Consolas" pitchFamily="49" charset="0"/>
                <a:cs typeface="Consolas" pitchFamily="49" charset="0"/>
              </a:rPr>
              <a:t>x.Id</a:t>
            </a:r>
            <a:r>
              <a:rPr lang="en-US" sz="1400" dirty="0">
                <a:solidFill>
                  <a:schemeClr val="lt1">
                    <a:alpha val="99000"/>
                  </a:schemeClr>
                </a:solidFill>
                <a:latin typeface="Consolas" pitchFamily="49" charset="0"/>
                <a:cs typeface="Consolas" pitchFamily="49" charset="0"/>
              </a:rPr>
              <a:t> == id);</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10" name="Rectangle 9"/>
          <p:cNvSpPr/>
          <p:nvPr/>
        </p:nvSpPr>
        <p:spPr>
          <a:xfrm>
            <a:off x="433838" y="2547610"/>
            <a:ext cx="2259658"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4:</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Return one item</a:t>
            </a:r>
            <a:endParaRPr lang="en-US" dirty="0">
              <a:solidFill>
                <a:schemeClr val="tx2">
                  <a:alpha val="99000"/>
                </a:schemeClr>
              </a:solidFill>
              <a:latin typeface="Segoe UI Light" pitchFamily="34" charset="0"/>
            </a:endParaRPr>
          </a:p>
        </p:txBody>
      </p:sp>
    </p:spTree>
    <p:extLst>
      <p:ext uri="{BB962C8B-B14F-4D97-AF65-F5344CB8AC3E}">
        <p14:creationId xmlns:p14="http://schemas.microsoft.com/office/powerpoint/2010/main" val="2643630396"/>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0" y="1397332"/>
            <a:ext cx="12188825" cy="1812662"/>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Routing a Web API</a:t>
            </a:r>
            <a:endParaRPr lang="en-US" sz="4800" dirty="0"/>
          </a:p>
        </p:txBody>
      </p:sp>
      <p:sp>
        <p:nvSpPr>
          <p:cNvPr id="5" name="TextBox 4"/>
          <p:cNvSpPr txBox="1"/>
          <p:nvPr/>
        </p:nvSpPr>
        <p:spPr>
          <a:xfrm>
            <a:off x="5130025" y="1394111"/>
            <a:ext cx="6211891" cy="1815882"/>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public static void </a:t>
            </a:r>
            <a:r>
              <a:rPr lang="en-US" sz="1400" dirty="0" err="1">
                <a:solidFill>
                  <a:schemeClr val="lt1">
                    <a:alpha val="99000"/>
                  </a:schemeClr>
                </a:solidFill>
                <a:latin typeface="Consolas" pitchFamily="49" charset="0"/>
                <a:cs typeface="Consolas" pitchFamily="49" charset="0"/>
              </a:rPr>
              <a:t>RegisterRoutes</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RouteCollection</a:t>
            </a:r>
            <a:r>
              <a:rPr lang="en-US" sz="1400" dirty="0">
                <a:solidFill>
                  <a:schemeClr val="lt1">
                    <a:alpha val="99000"/>
                  </a:schemeClr>
                </a:solidFill>
                <a:latin typeface="Consolas" pitchFamily="49" charset="0"/>
                <a:cs typeface="Consolas" pitchFamily="49" charset="0"/>
              </a:rPr>
              <a:t> routes)</a:t>
            </a:r>
          </a:p>
          <a:p>
            <a:r>
              <a:rPr lang="en-US" sz="1400" dirty="0" smtClean="0">
                <a:solidFill>
                  <a:schemeClr val="lt1">
                    <a:alpha val="99000"/>
                  </a:schemeClr>
                </a:solidFill>
                <a:latin typeface="Consolas" pitchFamily="49" charset="0"/>
                <a:cs typeface="Consolas" pitchFamily="49" charset="0"/>
              </a:rPr>
              <a:t>{    </a:t>
            </a:r>
          </a:p>
          <a:p>
            <a:r>
              <a:rPr lang="en-US" sz="1400" dirty="0" smtClean="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routes.MapHttpRoute</a:t>
            </a:r>
            <a:r>
              <a:rPr lang="en-US" sz="1400" dirty="0" smtClean="0">
                <a:solidFill>
                  <a:schemeClr val="lt1">
                    <a:alpha val="99000"/>
                  </a:schemeClr>
                </a:solidFill>
                <a:latin typeface="Consolas" pitchFamily="49" charset="0"/>
                <a:cs typeface="Consolas" pitchFamily="49" charset="0"/>
              </a:rPr>
              <a:t>(</a:t>
            </a:r>
          </a:p>
          <a:p>
            <a:r>
              <a:rPr lang="en-US" sz="1400" dirty="0" smtClean="0">
                <a:solidFill>
                  <a:schemeClr val="lt1">
                    <a:alpha val="99000"/>
                  </a:schemeClr>
                </a:solidFill>
                <a:latin typeface="Consolas" pitchFamily="49" charset="0"/>
                <a:cs typeface="Consolas" pitchFamily="49" charset="0"/>
              </a:rPr>
              <a:t>        </a:t>
            </a:r>
            <a:r>
              <a:rPr lang="en-US" sz="1400" dirty="0">
                <a:solidFill>
                  <a:schemeClr val="lt1">
                    <a:alpha val="99000"/>
                  </a:schemeClr>
                </a:solidFill>
                <a:latin typeface="Consolas" pitchFamily="49" charset="0"/>
                <a:cs typeface="Consolas" pitchFamily="49" charset="0"/>
              </a:rPr>
              <a:t>name: "</a:t>
            </a:r>
            <a:r>
              <a:rPr lang="en-US" sz="1400" dirty="0" err="1">
                <a:solidFill>
                  <a:schemeClr val="lt1">
                    <a:alpha val="99000"/>
                  </a:schemeClr>
                </a:solidFill>
                <a:latin typeface="Consolas" pitchFamily="49" charset="0"/>
                <a:cs typeface="Consolas" pitchFamily="49" charset="0"/>
              </a:rPr>
              <a:t>DefaultApi</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r>
              <a:rPr lang="en-US" sz="1400" dirty="0" err="1">
                <a:solidFill>
                  <a:schemeClr val="lt1">
                    <a:alpha val="99000"/>
                  </a:schemeClr>
                </a:solidFill>
                <a:latin typeface="Consolas" pitchFamily="49" charset="0"/>
                <a:cs typeface="Consolas" pitchFamily="49" charset="0"/>
              </a:rPr>
              <a:t>routeTemplate</a:t>
            </a:r>
            <a:r>
              <a:rPr lang="en-US" sz="1400" dirty="0">
                <a:solidFill>
                  <a:schemeClr val="lt1">
                    <a:alpha val="99000"/>
                  </a:schemeClr>
                </a:solidFill>
                <a:latin typeface="Consolas" pitchFamily="49" charset="0"/>
                <a:cs typeface="Consolas" pitchFamily="49" charset="0"/>
              </a:rPr>
              <a:t>: "</a:t>
            </a:r>
            <a:r>
              <a:rPr lang="en-US" sz="1400" dirty="0" err="1">
                <a:solidFill>
                  <a:schemeClr val="accent4">
                    <a:lumMod val="60000"/>
                    <a:lumOff val="40000"/>
                    <a:alpha val="99000"/>
                  </a:schemeClr>
                </a:solidFill>
                <a:latin typeface="Consolas" pitchFamily="49" charset="0"/>
                <a:cs typeface="Consolas" pitchFamily="49" charset="0"/>
              </a:rPr>
              <a:t>api</a:t>
            </a:r>
            <a:r>
              <a:rPr lang="en-US" sz="1400" dirty="0">
                <a:solidFill>
                  <a:schemeClr val="accent4">
                    <a:lumMod val="60000"/>
                    <a:lumOff val="40000"/>
                    <a:alpha val="99000"/>
                  </a:schemeClr>
                </a:solidFill>
                <a:latin typeface="Consolas" pitchFamily="49" charset="0"/>
                <a:cs typeface="Consolas" pitchFamily="49" charset="0"/>
              </a:rPr>
              <a:t>/{controller}/{id}</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defaults: new { id = </a:t>
            </a:r>
            <a:r>
              <a:rPr lang="en-US" sz="1400" dirty="0" err="1">
                <a:solidFill>
                  <a:schemeClr val="lt1">
                    <a:alpha val="99000"/>
                  </a:schemeClr>
                </a:solidFill>
                <a:latin typeface="Consolas" pitchFamily="49" charset="0"/>
                <a:cs typeface="Consolas" pitchFamily="49" charset="0"/>
              </a:rPr>
              <a:t>RouteParameter.Optional</a:t>
            </a:r>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8" name="Rectangle 7"/>
          <p:cNvSpPr/>
          <p:nvPr/>
        </p:nvSpPr>
        <p:spPr>
          <a:xfrm>
            <a:off x="433839" y="1397331"/>
            <a:ext cx="3131242" cy="1446550"/>
          </a:xfrm>
          <a:prstGeom prst="rect">
            <a:avLst/>
          </a:prstGeom>
        </p:spPr>
        <p:txBody>
          <a:bodyPr wrap="none">
            <a:spAutoFit/>
          </a:bodyPr>
          <a:lstStyle/>
          <a:p>
            <a:r>
              <a:rPr lang="en-US" sz="4000" dirty="0" smtClean="0">
                <a:solidFill>
                  <a:schemeClr val="accent2">
                    <a:alpha val="99000"/>
                  </a:schemeClr>
                </a:solidFill>
                <a:latin typeface="Segoe UI Light" pitchFamily="34" charset="0"/>
              </a:rPr>
              <a:t>Routing:</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Familiar syntax, </a:t>
            </a:r>
            <a:br>
              <a:rPr lang="en-US" dirty="0" smtClean="0">
                <a:solidFill>
                  <a:schemeClr val="tx2">
                    <a:alpha val="99000"/>
                  </a:schemeClr>
                </a:solidFill>
                <a:latin typeface="Segoe UI Light" pitchFamily="34" charset="0"/>
              </a:rPr>
            </a:br>
            <a:r>
              <a:rPr lang="en-US" dirty="0" smtClean="0">
                <a:solidFill>
                  <a:schemeClr val="tx2">
                    <a:alpha val="99000"/>
                  </a:schemeClr>
                </a:solidFill>
                <a:latin typeface="Segoe UI Light" pitchFamily="34" charset="0"/>
              </a:rPr>
              <a:t>conventional approach</a:t>
            </a:r>
            <a:endParaRPr lang="en-US" dirty="0">
              <a:solidFill>
                <a:schemeClr val="tx2">
                  <a:alpha val="99000"/>
                </a:schemeClr>
              </a:solidFill>
              <a:latin typeface="Segoe UI Light" pitchFamily="34" charset="0"/>
            </a:endParaRPr>
          </a:p>
        </p:txBody>
      </p:sp>
      <p:pic>
        <p:nvPicPr>
          <p:cNvPr id="64520" name="Picture 8" descr="C:\Users\bradyg\AppData\Local\Temp\SNAGHTML48d14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8181" y="3938155"/>
            <a:ext cx="8402335" cy="1483448"/>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p:cNvCxnSpPr/>
          <p:nvPr/>
        </p:nvCxnSpPr>
        <p:spPr>
          <a:xfrm flipH="1">
            <a:off x="5922818" y="2545773"/>
            <a:ext cx="1776846" cy="1766454"/>
          </a:xfrm>
          <a:prstGeom prst="straightConnector1">
            <a:avLst/>
          </a:prstGeom>
          <a:ln>
            <a:tailEnd type="arrow"/>
          </a:ln>
        </p:spPr>
        <p:style>
          <a:lnRef idx="2">
            <a:schemeClr val="accent5"/>
          </a:lnRef>
          <a:fillRef idx="0">
            <a:schemeClr val="accent5"/>
          </a:fillRef>
          <a:effectRef idx="1">
            <a:schemeClr val="accent5"/>
          </a:effectRef>
          <a:fontRef idx="minor">
            <a:schemeClr val="tx1"/>
          </a:fontRef>
        </p:style>
      </p:cxnSp>
      <p:cxnSp>
        <p:nvCxnSpPr>
          <p:cNvPr id="22" name="Straight Arrow Connector 21"/>
          <p:cNvCxnSpPr/>
          <p:nvPr/>
        </p:nvCxnSpPr>
        <p:spPr>
          <a:xfrm flipH="1">
            <a:off x="6338455" y="2545773"/>
            <a:ext cx="2036619" cy="1766454"/>
          </a:xfrm>
          <a:prstGeom prst="straightConnector1">
            <a:avLst/>
          </a:prstGeom>
          <a:ln>
            <a:tailEnd type="arrow"/>
          </a:ln>
        </p:spPr>
        <p:style>
          <a:lnRef idx="2">
            <a:schemeClr val="accent5"/>
          </a:lnRef>
          <a:fillRef idx="0">
            <a:schemeClr val="accent5"/>
          </a:fillRef>
          <a:effectRef idx="1">
            <a:schemeClr val="accent5"/>
          </a:effectRef>
          <a:fontRef idx="minor">
            <a:schemeClr val="tx1"/>
          </a:fontRef>
        </p:style>
      </p:cxnSp>
      <p:cxnSp>
        <p:nvCxnSpPr>
          <p:cNvPr id="25" name="Straight Arrow Connector 24"/>
          <p:cNvCxnSpPr/>
          <p:nvPr/>
        </p:nvCxnSpPr>
        <p:spPr>
          <a:xfrm flipH="1">
            <a:off x="6577445" y="2545773"/>
            <a:ext cx="2878284" cy="1859972"/>
          </a:xfrm>
          <a:prstGeom prst="straightConnector1">
            <a:avLst/>
          </a:prstGeom>
          <a:ln>
            <a:tailEnd type="arrow"/>
          </a:ln>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p14="http://schemas.microsoft.com/office/powerpoint/2010/main" val="29089568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4754"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Manipulating HTTP Responses</a:t>
            </a:r>
            <a:endParaRPr lang="en-US" dirty="0"/>
          </a:p>
        </p:txBody>
      </p:sp>
      <p:grpSp>
        <p:nvGrpSpPr>
          <p:cNvPr id="10" name="Group 9"/>
          <p:cNvGrpSpPr/>
          <p:nvPr/>
        </p:nvGrpSpPr>
        <p:grpSpPr bwMode="black">
          <a:xfrm>
            <a:off x="8300852" y="3844878"/>
            <a:ext cx="3266809" cy="2657692"/>
            <a:chOff x="5184775" y="225425"/>
            <a:chExt cx="1500188" cy="1220788"/>
          </a:xfrm>
          <a:solidFill>
            <a:schemeClr val="tx1">
              <a:lumMod val="10000"/>
              <a:lumOff val="90000"/>
            </a:schemeClr>
          </a:solidFill>
        </p:grpSpPr>
        <p:sp>
          <p:nvSpPr>
            <p:cNvPr id="11"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2" name="Oval 87"/>
            <p:cNvSpPr>
              <a:spLocks noChangeArrowheads="1"/>
            </p:cNvSpPr>
            <p:nvPr/>
          </p:nvSpPr>
          <p:spPr bwMode="black">
            <a:xfrm>
              <a:off x="5630863" y="812800"/>
              <a:ext cx="203200" cy="203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3"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sp>
        <p:nvSpPr>
          <p:cNvPr id="9" name="Rectangle 8"/>
          <p:cNvSpPr/>
          <p:nvPr/>
        </p:nvSpPr>
        <p:spPr bwMode="auto">
          <a:xfrm>
            <a:off x="-1" y="2118999"/>
            <a:ext cx="12188825" cy="3967098"/>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TextBox 13"/>
          <p:cNvSpPr txBox="1"/>
          <p:nvPr/>
        </p:nvSpPr>
        <p:spPr>
          <a:xfrm>
            <a:off x="4372898" y="2115779"/>
            <a:ext cx="7384894" cy="3754874"/>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 GET /</a:t>
            </a:r>
            <a:r>
              <a:rPr lang="en-US" sz="1400" dirty="0" err="1">
                <a:solidFill>
                  <a:schemeClr val="lt1">
                    <a:alpha val="99000"/>
                  </a:schemeClr>
                </a:solidFill>
                <a:latin typeface="Consolas" pitchFamily="49" charset="0"/>
                <a:cs typeface="Consolas" pitchFamily="49" charset="0"/>
              </a:rPr>
              <a:t>api</a:t>
            </a:r>
            <a:r>
              <a:rPr lang="en-US" sz="1400" dirty="0">
                <a:solidFill>
                  <a:schemeClr val="lt1">
                    <a:alpha val="99000"/>
                  </a:schemeClr>
                </a:solidFill>
                <a:latin typeface="Consolas" pitchFamily="49" charset="0"/>
                <a:cs typeface="Consolas" pitchFamily="49" charset="0"/>
              </a:rPr>
              <a:t>/person/5</a:t>
            </a:r>
          </a:p>
          <a:p>
            <a:r>
              <a:rPr lang="en-US" sz="1400" dirty="0">
                <a:solidFill>
                  <a:schemeClr val="lt1">
                    <a:alpha val="99000"/>
                  </a:schemeClr>
                </a:solidFill>
                <a:latin typeface="Consolas" pitchFamily="49" charset="0"/>
                <a:cs typeface="Consolas" pitchFamily="49" charset="0"/>
              </a:rPr>
              <a:t>public </a:t>
            </a:r>
            <a:r>
              <a:rPr lang="en-US" sz="1400" dirty="0" err="1">
                <a:solidFill>
                  <a:schemeClr val="accent4">
                    <a:lumMod val="60000"/>
                    <a:lumOff val="40000"/>
                    <a:alpha val="99000"/>
                  </a:schemeClr>
                </a:solidFill>
                <a:latin typeface="Consolas" pitchFamily="49" charset="0"/>
                <a:cs typeface="Consolas" pitchFamily="49" charset="0"/>
              </a:rPr>
              <a:t>HttpResponseMessage</a:t>
            </a:r>
            <a:r>
              <a:rPr lang="en-US" sz="1400" dirty="0">
                <a:solidFill>
                  <a:schemeClr val="bg1">
                    <a:alpha val="99000"/>
                  </a:schemeClr>
                </a:solidFill>
                <a:latin typeface="Consolas" pitchFamily="49" charset="0"/>
                <a:cs typeface="Consolas" pitchFamily="49" charset="0"/>
              </a:rPr>
              <a:t>&lt;Person&gt;</a:t>
            </a:r>
            <a:r>
              <a:rPr lang="en-US" sz="1400" dirty="0">
                <a:solidFill>
                  <a:schemeClr val="lt1">
                    <a:alpha val="99000"/>
                  </a:schemeClr>
                </a:solidFill>
                <a:latin typeface="Consolas" pitchFamily="49" charset="0"/>
                <a:cs typeface="Consolas" pitchFamily="49" charset="0"/>
              </a:rPr>
              <a:t> Get(</a:t>
            </a:r>
            <a:r>
              <a:rPr lang="en-US" sz="1400" dirty="0" err="1">
                <a:solidFill>
                  <a:schemeClr val="lt1">
                    <a:alpha val="99000"/>
                  </a:schemeClr>
                </a:solidFill>
                <a:latin typeface="Consolas" pitchFamily="49" charset="0"/>
                <a:cs typeface="Consolas" pitchFamily="49" charset="0"/>
              </a:rPr>
              <a:t>int</a:t>
            </a:r>
            <a:r>
              <a:rPr lang="en-US" sz="1400" dirty="0">
                <a:solidFill>
                  <a:schemeClr val="lt1">
                    <a:alpha val="99000"/>
                  </a:schemeClr>
                </a:solidFill>
                <a:latin typeface="Consolas" pitchFamily="49" charset="0"/>
                <a:cs typeface="Consolas" pitchFamily="49" charset="0"/>
              </a:rPr>
              <a:t> id)</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try</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a:t>
            </a:r>
            <a:r>
              <a:rPr lang="en-US" sz="1400" dirty="0" err="1">
                <a:solidFill>
                  <a:schemeClr val="lt1">
                    <a:alpha val="99000"/>
                  </a:schemeClr>
                </a:solidFill>
                <a:latin typeface="Consolas" pitchFamily="49" charset="0"/>
                <a:cs typeface="Consolas" pitchFamily="49" charset="0"/>
              </a:rPr>
              <a:t>var</a:t>
            </a:r>
            <a:r>
              <a:rPr lang="en-US" sz="1400" dirty="0">
                <a:solidFill>
                  <a:schemeClr val="lt1">
                    <a:alpha val="99000"/>
                  </a:schemeClr>
                </a:solidFill>
                <a:latin typeface="Consolas" pitchFamily="49" charset="0"/>
                <a:cs typeface="Consolas" pitchFamily="49" charset="0"/>
              </a:rPr>
              <a:t> person = _</a:t>
            </a:r>
            <a:r>
              <a:rPr lang="en-US" sz="1400" dirty="0" err="1">
                <a:solidFill>
                  <a:schemeClr val="lt1">
                    <a:alpha val="99000"/>
                  </a:schemeClr>
                </a:solidFill>
                <a:latin typeface="Consolas" pitchFamily="49" charset="0"/>
                <a:cs typeface="Consolas" pitchFamily="49" charset="0"/>
              </a:rPr>
              <a:t>people.First</a:t>
            </a:r>
            <a:r>
              <a:rPr lang="en-US" sz="1400" dirty="0">
                <a:solidFill>
                  <a:schemeClr val="lt1">
                    <a:alpha val="99000"/>
                  </a:schemeClr>
                </a:solidFill>
                <a:latin typeface="Consolas" pitchFamily="49" charset="0"/>
                <a:cs typeface="Consolas" pitchFamily="49" charset="0"/>
              </a:rPr>
              <a:t>(x =&gt; </a:t>
            </a:r>
            <a:r>
              <a:rPr lang="en-US" sz="1400" dirty="0" err="1">
                <a:solidFill>
                  <a:schemeClr val="lt1">
                    <a:alpha val="99000"/>
                  </a:schemeClr>
                </a:solidFill>
                <a:latin typeface="Consolas" pitchFamily="49" charset="0"/>
                <a:cs typeface="Consolas" pitchFamily="49" charset="0"/>
              </a:rPr>
              <a:t>x.Id</a:t>
            </a:r>
            <a:r>
              <a:rPr lang="en-US" sz="1400" dirty="0">
                <a:solidFill>
                  <a:schemeClr val="lt1">
                    <a:alpha val="99000"/>
                  </a:schemeClr>
                </a:solidFill>
                <a:latin typeface="Consolas" pitchFamily="49" charset="0"/>
                <a:cs typeface="Consolas" pitchFamily="49" charset="0"/>
              </a:rPr>
              <a:t> == id);</a:t>
            </a:r>
          </a:p>
          <a:p>
            <a:endParaRPr lang="en-US" sz="1400" dirty="0">
              <a:solidFill>
                <a:schemeClr val="lt1">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return new </a:t>
            </a:r>
            <a:r>
              <a:rPr lang="en-US" sz="1400" dirty="0" err="1">
                <a:solidFill>
                  <a:schemeClr val="accent4">
                    <a:lumMod val="60000"/>
                    <a:lumOff val="40000"/>
                    <a:alpha val="99000"/>
                  </a:schemeClr>
                </a:solidFill>
                <a:latin typeface="Consolas" pitchFamily="49" charset="0"/>
                <a:cs typeface="Consolas" pitchFamily="49" charset="0"/>
              </a:rPr>
              <a:t>HttpResponseMessage</a:t>
            </a:r>
            <a:r>
              <a:rPr lang="en-US" sz="1400" dirty="0">
                <a:solidFill>
                  <a:schemeClr val="lt1">
                    <a:alpha val="99000"/>
                  </a:schemeClr>
                </a:solidFill>
                <a:latin typeface="Consolas" pitchFamily="49" charset="0"/>
                <a:cs typeface="Consolas" pitchFamily="49" charset="0"/>
              </a:rPr>
              <a:t>&lt;Person&gt;(</a:t>
            </a:r>
          </a:p>
          <a:p>
            <a:r>
              <a:rPr lang="en-US" sz="1400" dirty="0">
                <a:solidFill>
                  <a:schemeClr val="lt1">
                    <a:alpha val="99000"/>
                  </a:schemeClr>
                </a:solidFill>
                <a:latin typeface="Consolas" pitchFamily="49" charset="0"/>
                <a:cs typeface="Consolas" pitchFamily="49" charset="0"/>
              </a:rPr>
              <a:t>            person,</a:t>
            </a:r>
          </a:p>
          <a:p>
            <a:r>
              <a:rPr lang="en-US" sz="1400" dirty="0">
                <a:solidFill>
                  <a:schemeClr val="lt1">
                    <a:alpha val="99000"/>
                  </a:schemeClr>
                </a:solidFill>
                <a:latin typeface="Consolas" pitchFamily="49" charset="0"/>
                <a:cs typeface="Consolas" pitchFamily="49" charset="0"/>
              </a:rPr>
              <a:t>            </a:t>
            </a:r>
            <a:r>
              <a:rPr lang="en-US" sz="1400" dirty="0" err="1">
                <a:solidFill>
                  <a:schemeClr val="accent4">
                    <a:lumMod val="60000"/>
                    <a:lumOff val="40000"/>
                    <a:alpha val="99000"/>
                  </a:schemeClr>
                </a:solidFill>
                <a:latin typeface="Consolas" pitchFamily="49" charset="0"/>
                <a:cs typeface="Consolas" pitchFamily="49" charset="0"/>
              </a:rPr>
              <a:t>HttpStatusCode.OK</a:t>
            </a:r>
            <a:endParaRPr lang="en-US" sz="1400" dirty="0">
              <a:solidFill>
                <a:schemeClr val="accent4">
                  <a:lumMod val="60000"/>
                  <a:lumOff val="40000"/>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catch</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return </a:t>
            </a:r>
            <a:r>
              <a:rPr lang="en-US" sz="1400" dirty="0" smtClean="0">
                <a:solidFill>
                  <a:schemeClr val="lt1">
                    <a:alpha val="99000"/>
                  </a:schemeClr>
                </a:solidFill>
                <a:latin typeface="Consolas" pitchFamily="49" charset="0"/>
                <a:cs typeface="Consolas" pitchFamily="49" charset="0"/>
              </a:rPr>
              <a:t>new </a:t>
            </a:r>
            <a:r>
              <a:rPr lang="en-US" sz="1400" dirty="0" err="1" smtClean="0">
                <a:solidFill>
                  <a:schemeClr val="accent4">
                    <a:lumMod val="60000"/>
                    <a:lumOff val="40000"/>
                    <a:alpha val="99000"/>
                  </a:schemeClr>
                </a:solidFill>
                <a:latin typeface="Consolas" pitchFamily="49" charset="0"/>
                <a:cs typeface="Consolas" pitchFamily="49" charset="0"/>
              </a:rPr>
              <a:t>HttpResponseMessage</a:t>
            </a:r>
            <a:r>
              <a:rPr lang="en-US" sz="1400" dirty="0" smtClean="0">
                <a:solidFill>
                  <a:schemeClr val="lt1">
                    <a:alpha val="99000"/>
                  </a:schemeClr>
                </a:solidFill>
                <a:latin typeface="Consolas" pitchFamily="49" charset="0"/>
                <a:cs typeface="Consolas" pitchFamily="49" charset="0"/>
              </a:rPr>
              <a:t>&lt;Person</a:t>
            </a:r>
            <a:r>
              <a:rPr lang="en-US" sz="1400" dirty="0">
                <a:solidFill>
                  <a:schemeClr val="lt1">
                    <a:alpha val="99000"/>
                  </a:schemeClr>
                </a:solidFill>
                <a:latin typeface="Consolas" pitchFamily="49" charset="0"/>
                <a:cs typeface="Consolas" pitchFamily="49" charset="0"/>
              </a:rPr>
              <a:t>&gt;(</a:t>
            </a:r>
            <a:r>
              <a:rPr lang="en-US" sz="1400" dirty="0" err="1">
                <a:solidFill>
                  <a:schemeClr val="accent4">
                    <a:lumMod val="60000"/>
                    <a:lumOff val="40000"/>
                    <a:alpha val="99000"/>
                  </a:schemeClr>
                </a:solidFill>
                <a:latin typeface="Consolas" pitchFamily="49" charset="0"/>
                <a:cs typeface="Consolas" pitchFamily="49" charset="0"/>
              </a:rPr>
              <a:t>HttpStatusCode.NotFound</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15" name="Rectangle 14"/>
          <p:cNvSpPr/>
          <p:nvPr/>
        </p:nvSpPr>
        <p:spPr>
          <a:xfrm>
            <a:off x="433838" y="2118999"/>
            <a:ext cx="4025461" cy="1815882"/>
          </a:xfrm>
          <a:prstGeom prst="rect">
            <a:avLst/>
          </a:prstGeom>
        </p:spPr>
        <p:txBody>
          <a:bodyPr wrap="none">
            <a:spAutoFit/>
          </a:bodyPr>
          <a:lstStyle/>
          <a:p>
            <a:r>
              <a:rPr lang="en-US" sz="4000" dirty="0" smtClean="0">
                <a:solidFill>
                  <a:schemeClr val="accent2">
                    <a:alpha val="99000"/>
                  </a:schemeClr>
                </a:solidFill>
                <a:latin typeface="Segoe UI Light" pitchFamily="34" charset="0"/>
              </a:rPr>
              <a:t>Example</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Find a person and return it,</a:t>
            </a:r>
            <a:br>
              <a:rPr lang="en-US" dirty="0" smtClean="0">
                <a:solidFill>
                  <a:schemeClr val="tx2">
                    <a:alpha val="99000"/>
                  </a:schemeClr>
                </a:solidFill>
                <a:latin typeface="Segoe UI Light" pitchFamily="34" charset="0"/>
              </a:rPr>
            </a:br>
            <a:r>
              <a:rPr lang="en-US" dirty="0" smtClean="0">
                <a:solidFill>
                  <a:schemeClr val="tx2">
                    <a:alpha val="99000"/>
                  </a:schemeClr>
                </a:solidFill>
                <a:latin typeface="Segoe UI Light" pitchFamily="34" charset="0"/>
              </a:rPr>
              <a:t>but what happens if we don’t </a:t>
            </a:r>
            <a:br>
              <a:rPr lang="en-US" dirty="0" smtClean="0">
                <a:solidFill>
                  <a:schemeClr val="tx2">
                    <a:alpha val="99000"/>
                  </a:schemeClr>
                </a:solidFill>
                <a:latin typeface="Segoe UI Light" pitchFamily="34" charset="0"/>
              </a:rPr>
            </a:br>
            <a:r>
              <a:rPr lang="en-US" dirty="0" smtClean="0">
                <a:solidFill>
                  <a:schemeClr val="tx2">
                    <a:alpha val="99000"/>
                  </a:schemeClr>
                </a:solidFill>
                <a:latin typeface="Segoe UI Light" pitchFamily="34" charset="0"/>
              </a:rPr>
              <a:t>find a match?</a:t>
            </a:r>
          </a:p>
        </p:txBody>
      </p:sp>
      <p:sp>
        <p:nvSpPr>
          <p:cNvPr id="16" name="Rectangle 15"/>
          <p:cNvSpPr/>
          <p:nvPr>
            <p:custDataLst>
              <p:tags r:id="rId4"/>
            </p:custDataLst>
          </p:nvPr>
        </p:nvSpPr>
        <p:spPr bwMode="auto">
          <a:xfrm>
            <a:off x="431031" y="1425142"/>
            <a:ext cx="11326760"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4363" fontAlgn="base">
              <a:spcBef>
                <a:spcPts val="1200"/>
              </a:spcBef>
              <a:buSzPct val="80000"/>
            </a:pPr>
            <a:r>
              <a:rPr lang="en-US" sz="2800" dirty="0">
                <a:ln>
                  <a:solidFill>
                    <a:schemeClr val="bg1">
                      <a:alpha val="0"/>
                    </a:schemeClr>
                  </a:solidFill>
                </a:ln>
                <a:solidFill>
                  <a:schemeClr val="bg1"/>
                </a:solidFill>
              </a:rPr>
              <a:t>Return </a:t>
            </a:r>
            <a:r>
              <a:rPr lang="en-US" sz="2800" dirty="0" err="1">
                <a:ln>
                  <a:solidFill>
                    <a:schemeClr val="bg1">
                      <a:alpha val="0"/>
                    </a:schemeClr>
                  </a:solidFill>
                </a:ln>
                <a:solidFill>
                  <a:schemeClr val="bg1"/>
                </a:solidFill>
              </a:rPr>
              <a:t>HttpResponseMessage</a:t>
            </a:r>
            <a:r>
              <a:rPr lang="en-US" sz="2800" dirty="0">
                <a:ln>
                  <a:solidFill>
                    <a:schemeClr val="bg1">
                      <a:alpha val="0"/>
                    </a:schemeClr>
                  </a:solidFill>
                </a:ln>
                <a:solidFill>
                  <a:schemeClr val="bg1"/>
                </a:solidFill>
              </a:rPr>
              <a:t>&lt;T&gt; to </a:t>
            </a:r>
            <a:r>
              <a:rPr lang="en-US" sz="2800" dirty="0" smtClean="0">
                <a:ln>
                  <a:solidFill>
                    <a:schemeClr val="bg1">
                      <a:alpha val="0"/>
                    </a:schemeClr>
                  </a:solidFill>
                </a:ln>
                <a:solidFill>
                  <a:schemeClr val="bg1"/>
                </a:solidFill>
              </a:rPr>
              <a:t>modify response headers</a:t>
            </a:r>
            <a:endParaRPr lang="en-US" sz="2800" dirty="0">
              <a:ln>
                <a:solidFill>
                  <a:schemeClr val="bg1">
                    <a:alpha val="0"/>
                  </a:schemeClr>
                </a:solidFill>
              </a:ln>
              <a:solidFill>
                <a:schemeClr val="bg1"/>
              </a:solidFill>
            </a:endParaRPr>
          </a:p>
        </p:txBody>
      </p:sp>
    </p:spTree>
    <p:extLst>
      <p:ext uri="{BB962C8B-B14F-4D97-AF65-F5344CB8AC3E}">
        <p14:creationId xmlns:p14="http://schemas.microsoft.com/office/powerpoint/2010/main" val="38634838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26"/>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KrD95805lkyLQO9pM3_RE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ynU8WQDMZkeEmlMRuDGij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6nKz.PWryUeu7CaDkJE7h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Vbq7KMpK1EaOPUyWRwX51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7.K6bBAJvkS3.ukwBGLqdg"/>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A05B43BE68FE54B90DD26FDFB72BB05" ma:contentTypeVersion="0" ma:contentTypeDescription="Create a new document." ma:contentTypeScope="" ma:versionID="6df1bece345c1749bd9b91e82fa4a03a">
  <xsd:schema xmlns:xsd="http://www.w3.org/2001/XMLSchema" xmlns:xs="http://www.w3.org/2001/XMLSchema" xmlns:p="http://schemas.microsoft.com/office/2006/metadata/properties" xmlns:ns2="230e9df3-be65-4c73-a93b-d1236ebd677e" targetNamespace="http://schemas.microsoft.com/office/2006/metadata/properties" ma:root="true" ma:fieldsID="e317b0b832c9845d3aae3abd1bb0954e" ns2:_="">
    <xsd:import namespace="230e9df3-be65-4c73-a93b-d1236ebd677e"/>
    <xsd:element name="properties">
      <xsd:complexType>
        <xsd:sequence>
          <xsd:element name="documentManagement">
            <xsd:complexType>
              <xsd:all>
                <xsd:element ref="ns2:TaxKeywordTaxHTField" minOccurs="0"/>
                <xsd:element ref="ns2:TaxCatchAll" minOccurs="0"/>
                <xsd:element ref="ns2: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9" nillable="true" ma:displayName="Taxonomy Catch All Column" ma:hidden="true" ma:list="{24ccdd3d-8ee2-4326-a025-466a9d1bc8a2}" ma:internalName="TaxCatchAll" ma:showField="CatchAllData" ma:web="a6005bf8-687e-4195-b520-3fb25bf0cb8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ccdd3d-8ee2-4326-a025-466a9d1bc8a2}" ma:internalName="TaxCatchAllLabel" ma:readOnly="true" ma:showField="CatchAllDataLabel" ma:web="a6005bf8-687e-4195-b520-3fb25bf0cb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KeywordTaxHTField xmlns="230e9df3-be65-4c73-a93b-d1236ebd677e">
      <Terms xmlns="http://schemas.microsoft.com/office/infopath/2007/PartnerControls"/>
    </TaxKeywordTaxHTField>
    <TaxCatchAll xmlns="230e9df3-be65-4c73-a93b-d1236ebd677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F590144-748D-417B-8B69-088F107B0F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B2F97D-0457-4986-9734-D03EB073C5EA}">
  <ds:schemaRefs>
    <ds:schemaRef ds:uri="http://purl.org/dc/dcmitype/"/>
    <ds:schemaRef ds:uri="http://schemas.microsoft.com/office/infopath/2007/PartnerControls"/>
    <ds:schemaRef ds:uri="230e9df3-be65-4c73-a93b-d1236ebd677e"/>
    <ds:schemaRef ds:uri="http://purl.org/dc/terms/"/>
    <ds:schemaRef ds:uri="http://schemas.microsoft.com/office/2006/metadata/properties"/>
    <ds:schemaRef ds:uri="http://schemas.microsoft.com/office/2006/documentManagement/types"/>
    <ds:schemaRef ds:uri="http://purl.org/dc/elements/1.1/"/>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B882D8D6-9D38-4159-A398-AAC3689D3D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3371</TotalTime>
  <Words>765</Words>
  <Application>Microsoft Office PowerPoint</Application>
  <PresentationFormat>Custom</PresentationFormat>
  <Paragraphs>164</Paragraphs>
  <Slides>17</Slides>
  <Notes>3</Notes>
  <HiddenSlides>1</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17</vt:i4>
      </vt:variant>
    </vt:vector>
  </HeadingPairs>
  <TitlesOfParts>
    <vt:vector size="26" baseType="lpstr">
      <vt:lpstr>Segoe UI</vt:lpstr>
      <vt:lpstr>Segoe Light</vt:lpstr>
      <vt:lpstr>Segoe UI Light</vt:lpstr>
      <vt:lpstr>Consolas</vt:lpstr>
      <vt:lpstr>Arial</vt:lpstr>
      <vt:lpstr>Segoe UI Symbol</vt:lpstr>
      <vt:lpstr>MS1444_Windows Azure Template 16x9_r08b</vt:lpstr>
      <vt:lpstr>White with Consolas font for code slides</vt:lpstr>
      <vt:lpstr>think-cell Slide</vt:lpstr>
      <vt:lpstr>WebCamps Online</vt:lpstr>
      <vt:lpstr>Building a Service Layer  with ASP.NET Web API</vt:lpstr>
      <vt:lpstr>Module Overview</vt:lpstr>
      <vt:lpstr>How ASP.NET Web API Fits In</vt:lpstr>
      <vt:lpstr>Homepage: asp.net/web-api</vt:lpstr>
      <vt:lpstr>Sample Read-only Model and Controller</vt:lpstr>
      <vt:lpstr>Read-only Controller Actions to return data</vt:lpstr>
      <vt:lpstr>Routing a Web API</vt:lpstr>
      <vt:lpstr>Manipulating HTTP Responses</vt:lpstr>
      <vt:lpstr>Manipulating HTTP Responses</vt:lpstr>
      <vt:lpstr>Manipulating HTTP Responses</vt:lpstr>
      <vt:lpstr>Posting Data to a Web API</vt:lpstr>
      <vt:lpstr>Posting Data to a Web API</vt:lpstr>
      <vt:lpstr>Introduction to ASP.NET Web API</vt:lpstr>
      <vt:lpstr>Windows Store Apps Talk to WebAPI</vt:lpstr>
      <vt:lpstr>PowerPoint Presentation</vt:lpstr>
      <vt:lpstr>Comparison of WCF &amp; ASP.NET Web API</vt:lpstr>
    </vt:vector>
  </TitlesOfParts>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Service Layer Using ASP.NET Web API</dc:title>
  <dc:subject>Windows Azure</dc:subject>
  <dc:creator>Brady Gaster</dc:creator>
  <dc:description>An introduction to the ASP.NET Web API, and a walk-through on building a RESTful service using it.
by Brady Gasterbradyg@microsoft.com
http://bradygaster.com</dc:description>
  <cp:lastModifiedBy>Jon Galloway</cp:lastModifiedBy>
  <cp:revision>334</cp:revision>
  <cp:lastPrinted>2011-10-11T14:25:22Z</cp:lastPrinted>
  <dcterms:created xsi:type="dcterms:W3CDTF">2011-03-29T16:07:22Z</dcterms:created>
  <dcterms:modified xsi:type="dcterms:W3CDTF">2013-04-26T18:36:24Z</dcterms:modified>
  <cp:version>1.0.0</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ies>
</file>

<file path=docProps/thumbnail.jpeg>
</file>